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handoutMasterIdLst>
    <p:handoutMasterId r:id="rId13"/>
  </p:handoutMasterIdLst>
  <p:sldIdLst>
    <p:sldId id="258" r:id="rId2"/>
    <p:sldId id="260" r:id="rId3"/>
    <p:sldId id="262" r:id="rId4"/>
    <p:sldId id="277" r:id="rId5"/>
    <p:sldId id="270" r:id="rId6"/>
    <p:sldId id="271" r:id="rId7"/>
    <p:sldId id="272" r:id="rId8"/>
    <p:sldId id="273" r:id="rId9"/>
    <p:sldId id="274" r:id="rId10"/>
    <p:sldId id="27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p:scale>
          <a:sx n="52" d="100"/>
          <a:sy n="52" d="100"/>
        </p:scale>
        <p:origin x="-261" y="333"/>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12/3/2020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12/3/2020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12/3/2020</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12/3/2020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12/3/2020</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12/3/2020</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12/3/2020</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12/3/2020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12/3/2020</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12/3/2020</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12/3/2020</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12/3/2020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12/3/2020</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12/3/2020</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hyperlink" Target="http://saifmohammad.com/WebPages/NRC-Emotion-Lexicon.htm" TargetMode="Externa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Movie Text Mining</a:t>
            </a:r>
          </a:p>
        </p:txBody>
      </p:sp>
      <p:sp>
        <p:nvSpPr>
          <p:cNvPr id="3" name="Subtitle 2"/>
          <p:cNvSpPr>
            <a:spLocks noGrp="1"/>
          </p:cNvSpPr>
          <p:nvPr>
            <p:ph type="subTitle" idx="1"/>
          </p:nvPr>
        </p:nvSpPr>
        <p:spPr/>
        <p:txBody>
          <a:bodyPr/>
          <a:lstStyle/>
          <a:p>
            <a:r>
              <a:rPr lang="en-US" dirty="0"/>
              <a:t>Marie Hasegawa</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sz="half" idx="1"/>
          </p:nvPr>
        </p:nvSpPr>
        <p:spPr>
          <a:xfrm>
            <a:off x="934278" y="2096761"/>
            <a:ext cx="10575236" cy="4761239"/>
          </a:xfrm>
        </p:spPr>
        <p:txBody>
          <a:bodyPr>
            <a:noAutofit/>
          </a:bodyPr>
          <a:lstStyle/>
          <a:p>
            <a:r>
              <a:rPr lang="en-US" dirty="0">
                <a:solidFill>
                  <a:srgbClr val="333333"/>
                </a:solidFill>
                <a:latin typeface="+mj-lt"/>
              </a:rPr>
              <a:t>This project explored text mining techniques in order to develop relational analysis concerning movie </a:t>
            </a:r>
            <a:r>
              <a:rPr lang="en-US" dirty="0">
                <a:latin typeface="+mj-lt"/>
              </a:rPr>
              <a:t>Description</a:t>
            </a:r>
            <a:r>
              <a:rPr lang="en-US" dirty="0">
                <a:solidFill>
                  <a:srgbClr val="333333"/>
                </a:solidFill>
                <a:latin typeface="+mj-lt"/>
              </a:rPr>
              <a:t> terms from the dataset, </a:t>
            </a:r>
            <a:r>
              <a:rPr lang="en-US" dirty="0">
                <a:latin typeface="+mj-lt"/>
              </a:rPr>
              <a:t>IMDB_movies.csv</a:t>
            </a:r>
            <a:r>
              <a:rPr lang="en-US" dirty="0">
                <a:solidFill>
                  <a:srgbClr val="333333"/>
                </a:solidFill>
                <a:latin typeface="+mj-lt"/>
              </a:rPr>
              <a:t>.</a:t>
            </a:r>
          </a:p>
          <a:p>
            <a:pPr lvl="1"/>
            <a:r>
              <a:rPr lang="en-US" sz="2200" b="1" dirty="0">
                <a:solidFill>
                  <a:srgbClr val="333333"/>
                </a:solidFill>
                <a:latin typeface="+mj-lt"/>
              </a:rPr>
              <a:t>Tokenization (TF-DF) </a:t>
            </a:r>
            <a:r>
              <a:rPr lang="en-US" sz="2200" dirty="0">
                <a:solidFill>
                  <a:srgbClr val="333333"/>
                </a:solidFill>
                <a:latin typeface="+mj-lt"/>
              </a:rPr>
              <a:t>was used to increase efficiency to analyze term frequencies in movie </a:t>
            </a:r>
            <a:r>
              <a:rPr lang="en-US" sz="2200" dirty="0">
                <a:latin typeface="+mj-lt"/>
              </a:rPr>
              <a:t>Descriptions</a:t>
            </a:r>
          </a:p>
          <a:p>
            <a:pPr lvl="1"/>
            <a:r>
              <a:rPr lang="en-US" sz="2200" dirty="0">
                <a:solidFill>
                  <a:srgbClr val="333333"/>
                </a:solidFill>
                <a:latin typeface="+mj-lt"/>
              </a:rPr>
              <a:t>Create mixtures of terms that are correlated to every topic and the mixture of topics that distinguishes each document through </a:t>
            </a:r>
            <a:r>
              <a:rPr lang="en-US" sz="2200" b="1" dirty="0">
                <a:solidFill>
                  <a:srgbClr val="333333"/>
                </a:solidFill>
                <a:latin typeface="+mj-lt"/>
              </a:rPr>
              <a:t>Topic Modeling </a:t>
            </a:r>
            <a:r>
              <a:rPr lang="en-US" sz="2200" dirty="0">
                <a:solidFill>
                  <a:srgbClr val="333333"/>
                </a:solidFill>
                <a:latin typeface="+mj-lt"/>
              </a:rPr>
              <a:t>in the dataset </a:t>
            </a:r>
          </a:p>
          <a:p>
            <a:pPr lvl="1"/>
            <a:r>
              <a:rPr lang="en-US" sz="2200" b="1" dirty="0">
                <a:solidFill>
                  <a:srgbClr val="333333"/>
                </a:solidFill>
                <a:latin typeface="+mj-lt"/>
              </a:rPr>
              <a:t>Sentimental Analysis </a:t>
            </a:r>
            <a:r>
              <a:rPr lang="en-US" sz="2200" dirty="0">
                <a:solidFill>
                  <a:srgbClr val="333333"/>
                </a:solidFill>
                <a:latin typeface="+mj-lt"/>
              </a:rPr>
              <a:t>focused on Movies with </a:t>
            </a:r>
            <a:r>
              <a:rPr lang="en-US" sz="2200" dirty="0" err="1">
                <a:solidFill>
                  <a:srgbClr val="333333"/>
                </a:solidFill>
                <a:latin typeface="+mj-lt"/>
              </a:rPr>
              <a:t>Sentimetal</a:t>
            </a:r>
            <a:r>
              <a:rPr lang="en-US" sz="2200" dirty="0">
                <a:solidFill>
                  <a:srgbClr val="333333"/>
                </a:solidFill>
                <a:latin typeface="+mj-lt"/>
              </a:rPr>
              <a:t> Clusters that were used </a:t>
            </a:r>
            <a:r>
              <a:rPr lang="en-US" sz="2200" dirty="0" err="1">
                <a:latin typeface="+mj-lt"/>
              </a:rPr>
              <a:t>bing</a:t>
            </a:r>
            <a:r>
              <a:rPr lang="en-US" sz="2200" dirty="0">
                <a:solidFill>
                  <a:srgbClr val="333333"/>
                </a:solidFill>
                <a:latin typeface="+mj-lt"/>
              </a:rPr>
              <a:t> and </a:t>
            </a:r>
            <a:r>
              <a:rPr lang="en-US" sz="2200" dirty="0" err="1">
                <a:latin typeface="+mj-lt"/>
              </a:rPr>
              <a:t>nrc</a:t>
            </a:r>
            <a:r>
              <a:rPr lang="en-US" sz="2200" dirty="0">
                <a:solidFill>
                  <a:srgbClr val="333333"/>
                </a:solidFill>
                <a:latin typeface="+mj-lt"/>
              </a:rPr>
              <a:t> lexicons to see how </a:t>
            </a:r>
            <a:r>
              <a:rPr lang="en-US" sz="2200" dirty="0">
                <a:latin typeface="+mj-lt"/>
              </a:rPr>
              <a:t>Sentiment</a:t>
            </a:r>
            <a:r>
              <a:rPr lang="en-US" sz="2200" dirty="0">
                <a:solidFill>
                  <a:srgbClr val="333333"/>
                </a:solidFill>
                <a:latin typeface="+mj-lt"/>
              </a:rPr>
              <a:t> affects </a:t>
            </a:r>
            <a:r>
              <a:rPr lang="en-US" sz="2200" dirty="0">
                <a:latin typeface="+mj-lt"/>
              </a:rPr>
              <a:t>Rating</a:t>
            </a:r>
            <a:r>
              <a:rPr lang="en-US" sz="2200" dirty="0">
                <a:solidFill>
                  <a:srgbClr val="333333"/>
                </a:solidFill>
                <a:latin typeface="+mj-lt"/>
              </a:rPr>
              <a:t> and </a:t>
            </a:r>
            <a:r>
              <a:rPr lang="en-US" sz="2200" dirty="0">
                <a:latin typeface="+mj-lt"/>
              </a:rPr>
              <a:t>Revenue</a:t>
            </a:r>
            <a:r>
              <a:rPr lang="en-US" sz="2200" dirty="0">
                <a:solidFill>
                  <a:srgbClr val="333333"/>
                </a:solidFill>
                <a:latin typeface="+mj-lt"/>
              </a:rPr>
              <a:t>. </a:t>
            </a:r>
          </a:p>
          <a:p>
            <a:pPr lvl="1"/>
            <a:r>
              <a:rPr lang="en-US" sz="2200" dirty="0">
                <a:solidFill>
                  <a:srgbClr val="333333"/>
                </a:solidFill>
                <a:latin typeface="+mj-lt"/>
              </a:rPr>
              <a:t>The </a:t>
            </a:r>
            <a:r>
              <a:rPr lang="en-US" sz="2200" b="1" dirty="0">
                <a:solidFill>
                  <a:srgbClr val="333333"/>
                </a:solidFill>
                <a:latin typeface="+mj-lt"/>
              </a:rPr>
              <a:t>network of bigrams </a:t>
            </a:r>
            <a:r>
              <a:rPr lang="en-US" sz="2200" dirty="0">
                <a:solidFill>
                  <a:srgbClr val="333333"/>
                </a:solidFill>
                <a:latin typeface="+mj-lt"/>
              </a:rPr>
              <a:t>for the Movies dataset help summarize how frequented Movie </a:t>
            </a:r>
            <a:r>
              <a:rPr lang="en-US" sz="2200" dirty="0">
                <a:latin typeface="+mj-lt"/>
              </a:rPr>
              <a:t>Description</a:t>
            </a:r>
            <a:r>
              <a:rPr lang="en-US" sz="2200" dirty="0">
                <a:solidFill>
                  <a:srgbClr val="333333"/>
                </a:solidFill>
                <a:latin typeface="+mj-lt"/>
              </a:rPr>
              <a:t> word-terms create term relationships and how they connect to other movies.</a:t>
            </a:r>
          </a:p>
        </p:txBody>
      </p:sp>
    </p:spTree>
    <p:extLst>
      <p:ext uri="{BB962C8B-B14F-4D97-AF65-F5344CB8AC3E}">
        <p14:creationId xmlns:p14="http://schemas.microsoft.com/office/powerpoint/2010/main" val="3163839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a:t>Project Objective</a:t>
            </a:r>
          </a:p>
        </p:txBody>
      </p:sp>
      <p:sp>
        <p:nvSpPr>
          <p:cNvPr id="14" name="Content Placeholder 2"/>
          <p:cNvSpPr>
            <a:spLocks noGrp="1"/>
          </p:cNvSpPr>
          <p:nvPr>
            <p:ph idx="1"/>
          </p:nvPr>
        </p:nvSpPr>
        <p:spPr>
          <a:xfrm>
            <a:off x="1280159" y="2190749"/>
            <a:ext cx="9841727" cy="3986213"/>
          </a:xfrm>
        </p:spPr>
        <p:txBody>
          <a:bodyPr>
            <a:noAutofit/>
          </a:bodyPr>
          <a:lstStyle/>
          <a:p>
            <a:r>
              <a:rPr lang="en-US" sz="2000" dirty="0">
                <a:solidFill>
                  <a:srgbClr val="333333"/>
                </a:solidFill>
                <a:latin typeface="+mj-lt"/>
              </a:rPr>
              <a:t>The purpose of this project is to use text mining techniques to analyze movie </a:t>
            </a:r>
            <a:r>
              <a:rPr lang="en-US" sz="2000" dirty="0">
                <a:latin typeface="+mj-lt"/>
              </a:rPr>
              <a:t>Descriptions</a:t>
            </a:r>
            <a:r>
              <a:rPr lang="en-US" sz="2000" dirty="0">
                <a:solidFill>
                  <a:srgbClr val="333333"/>
                </a:solidFill>
                <a:latin typeface="+mj-lt"/>
              </a:rPr>
              <a:t> from the dataset, </a:t>
            </a:r>
            <a:r>
              <a:rPr lang="en-US" sz="2000" b="1" dirty="0">
                <a:latin typeface="+mj-lt"/>
              </a:rPr>
              <a:t>IMDB_movies.csv</a:t>
            </a:r>
            <a:r>
              <a:rPr lang="en-US" sz="2000" dirty="0">
                <a:solidFill>
                  <a:srgbClr val="333333"/>
                </a:solidFill>
                <a:latin typeface="+mj-lt"/>
              </a:rPr>
              <a:t>, which is stored under the </a:t>
            </a:r>
            <a:r>
              <a:rPr lang="en-US" sz="2000" dirty="0" err="1">
                <a:solidFill>
                  <a:srgbClr val="333333"/>
                </a:solidFill>
                <a:latin typeface="+mj-lt"/>
              </a:rPr>
              <a:t>dataframe</a:t>
            </a:r>
            <a:r>
              <a:rPr lang="en-US" sz="2000" dirty="0">
                <a:solidFill>
                  <a:srgbClr val="333333"/>
                </a:solidFill>
                <a:latin typeface="+mj-lt"/>
              </a:rPr>
              <a:t> variable, </a:t>
            </a:r>
            <a:r>
              <a:rPr lang="en-US" sz="2000" dirty="0" err="1">
                <a:latin typeface="+mj-lt"/>
              </a:rPr>
              <a:t>movies_desc</a:t>
            </a:r>
            <a:r>
              <a:rPr lang="en-US" sz="2000" dirty="0">
                <a:solidFill>
                  <a:srgbClr val="333333"/>
                </a:solidFill>
                <a:latin typeface="+mj-lt"/>
              </a:rPr>
              <a:t>. </a:t>
            </a:r>
          </a:p>
          <a:p>
            <a:pPr lvl="1"/>
            <a:r>
              <a:rPr lang="en-US" b="1" dirty="0">
                <a:solidFill>
                  <a:srgbClr val="333333"/>
                </a:solidFill>
                <a:latin typeface="+mj-lt"/>
              </a:rPr>
              <a:t>Tokenization (</a:t>
            </a:r>
            <a:r>
              <a:rPr lang="en-US" b="1" dirty="0">
                <a:latin typeface="+mj-lt"/>
              </a:rPr>
              <a:t>TF-DF</a:t>
            </a:r>
            <a:r>
              <a:rPr lang="en-US" b="1" dirty="0">
                <a:solidFill>
                  <a:srgbClr val="333333"/>
                </a:solidFill>
                <a:latin typeface="+mj-lt"/>
              </a:rPr>
              <a:t>) </a:t>
            </a:r>
            <a:r>
              <a:rPr lang="en-US" dirty="0">
                <a:solidFill>
                  <a:srgbClr val="333333"/>
                </a:solidFill>
                <a:latin typeface="+mj-lt"/>
              </a:rPr>
              <a:t> is used to a</a:t>
            </a:r>
            <a:r>
              <a:rPr lang="en-US" sz="2000" dirty="0">
                <a:solidFill>
                  <a:srgbClr val="333333"/>
                </a:solidFill>
                <a:latin typeface="+mj-lt"/>
              </a:rPr>
              <a:t>nalyze term frequencies in movie </a:t>
            </a:r>
            <a:r>
              <a:rPr lang="en-US" dirty="0">
                <a:solidFill>
                  <a:srgbClr val="333333"/>
                </a:solidFill>
                <a:latin typeface="+mj-lt"/>
              </a:rPr>
              <a:t>d</a:t>
            </a:r>
            <a:r>
              <a:rPr lang="en-US" sz="2000" dirty="0">
                <a:latin typeface="+mj-lt"/>
              </a:rPr>
              <a:t>escriptions</a:t>
            </a:r>
            <a:r>
              <a:rPr lang="en-US" sz="2000" dirty="0">
                <a:solidFill>
                  <a:srgbClr val="333333"/>
                </a:solidFill>
                <a:latin typeface="+mj-lt"/>
              </a:rPr>
              <a:t> in order to determine the conceptual theme of a movie franchise. </a:t>
            </a:r>
          </a:p>
          <a:p>
            <a:pPr lvl="1"/>
            <a:r>
              <a:rPr lang="en-US" dirty="0">
                <a:solidFill>
                  <a:srgbClr val="333333"/>
                </a:solidFill>
                <a:latin typeface="+mj-lt"/>
              </a:rPr>
              <a:t>Determine the mixture of terms that is associated to every topic and the mixture of topics that characterizes each document with </a:t>
            </a:r>
            <a:r>
              <a:rPr lang="en-US" b="1" dirty="0">
                <a:latin typeface="+mj-lt"/>
              </a:rPr>
              <a:t>Topic Modeling</a:t>
            </a:r>
            <a:r>
              <a:rPr lang="en-US" b="1" dirty="0">
                <a:solidFill>
                  <a:srgbClr val="333333"/>
                </a:solidFill>
                <a:latin typeface="+mj-lt"/>
              </a:rPr>
              <a:t> </a:t>
            </a:r>
            <a:r>
              <a:rPr lang="en-US" dirty="0">
                <a:solidFill>
                  <a:srgbClr val="333333"/>
                </a:solidFill>
                <a:latin typeface="+mj-lt"/>
              </a:rPr>
              <a:t>in the dataset, </a:t>
            </a:r>
            <a:r>
              <a:rPr lang="en-US" dirty="0">
                <a:latin typeface="+mj-lt"/>
              </a:rPr>
              <a:t>IMDB_movies.csv</a:t>
            </a:r>
            <a:r>
              <a:rPr lang="en-US" dirty="0">
                <a:solidFill>
                  <a:srgbClr val="333333"/>
                </a:solidFill>
                <a:latin typeface="+mj-lt"/>
              </a:rPr>
              <a:t>. </a:t>
            </a:r>
          </a:p>
          <a:p>
            <a:pPr lvl="1"/>
            <a:r>
              <a:rPr lang="en-US" b="1" dirty="0">
                <a:latin typeface="+mj-lt"/>
              </a:rPr>
              <a:t>Sentimental Analysis</a:t>
            </a:r>
            <a:r>
              <a:rPr lang="en-US" b="1" dirty="0">
                <a:solidFill>
                  <a:srgbClr val="333333"/>
                </a:solidFill>
                <a:latin typeface="+mj-lt"/>
              </a:rPr>
              <a:t> </a:t>
            </a:r>
            <a:r>
              <a:rPr lang="en-US" dirty="0">
                <a:solidFill>
                  <a:srgbClr val="333333"/>
                </a:solidFill>
                <a:latin typeface="+mj-lt"/>
              </a:rPr>
              <a:t>regarding Movies with </a:t>
            </a:r>
            <a:r>
              <a:rPr lang="en-US" dirty="0">
                <a:latin typeface="+mj-lt"/>
              </a:rPr>
              <a:t>Sentimental</a:t>
            </a:r>
            <a:r>
              <a:rPr lang="en-US" dirty="0">
                <a:solidFill>
                  <a:srgbClr val="333333"/>
                </a:solidFill>
                <a:latin typeface="+mj-lt"/>
              </a:rPr>
              <a:t> clusters </a:t>
            </a:r>
            <a:r>
              <a:rPr lang="en-US" sz="2000" dirty="0">
                <a:solidFill>
                  <a:srgbClr val="333333"/>
                </a:solidFill>
                <a:latin typeface="+mj-lt"/>
              </a:rPr>
              <a:t>will use </a:t>
            </a:r>
            <a:r>
              <a:rPr lang="en-US" sz="2000" dirty="0" err="1">
                <a:latin typeface="+mj-lt"/>
              </a:rPr>
              <a:t>bing</a:t>
            </a:r>
            <a:r>
              <a:rPr lang="en-US" sz="2000" dirty="0">
                <a:solidFill>
                  <a:srgbClr val="333333"/>
                </a:solidFill>
                <a:latin typeface="+mj-lt"/>
              </a:rPr>
              <a:t> and </a:t>
            </a:r>
            <a:r>
              <a:rPr lang="en-US" sz="2000" dirty="0" err="1">
                <a:latin typeface="+mj-lt"/>
              </a:rPr>
              <a:t>nrc</a:t>
            </a:r>
            <a:r>
              <a:rPr lang="en-US" sz="2000" dirty="0">
                <a:solidFill>
                  <a:srgbClr val="333333"/>
                </a:solidFill>
                <a:latin typeface="+mj-lt"/>
              </a:rPr>
              <a:t> lexicons to see how </a:t>
            </a:r>
            <a:r>
              <a:rPr lang="en-US" sz="2000" dirty="0">
                <a:latin typeface="+mj-lt"/>
              </a:rPr>
              <a:t>Sentiment</a:t>
            </a:r>
            <a:r>
              <a:rPr lang="en-US" sz="2000" dirty="0">
                <a:solidFill>
                  <a:srgbClr val="333333"/>
                </a:solidFill>
                <a:latin typeface="+mj-lt"/>
              </a:rPr>
              <a:t> affects </a:t>
            </a:r>
            <a:r>
              <a:rPr lang="en-US" sz="2000" dirty="0">
                <a:latin typeface="+mj-lt"/>
              </a:rPr>
              <a:t>Rating</a:t>
            </a:r>
            <a:r>
              <a:rPr lang="en-US" sz="2000" dirty="0">
                <a:solidFill>
                  <a:srgbClr val="333333"/>
                </a:solidFill>
                <a:latin typeface="+mj-lt"/>
              </a:rPr>
              <a:t> and </a:t>
            </a:r>
            <a:r>
              <a:rPr lang="en-US" sz="2000" dirty="0">
                <a:latin typeface="+mj-lt"/>
              </a:rPr>
              <a:t>Revenue</a:t>
            </a:r>
            <a:r>
              <a:rPr lang="en-US" sz="2000" dirty="0">
                <a:solidFill>
                  <a:srgbClr val="333333"/>
                </a:solidFill>
                <a:latin typeface="+mj-lt"/>
              </a:rPr>
              <a:t>. </a:t>
            </a:r>
          </a:p>
          <a:p>
            <a:pPr lvl="1"/>
            <a:r>
              <a:rPr lang="en-US" dirty="0">
                <a:solidFill>
                  <a:srgbClr val="333333"/>
                </a:solidFill>
                <a:latin typeface="+mj-lt"/>
              </a:rPr>
              <a:t>The Movies </a:t>
            </a:r>
            <a:r>
              <a:rPr lang="en-US" b="1" dirty="0">
                <a:solidFill>
                  <a:srgbClr val="333333"/>
                </a:solidFill>
                <a:latin typeface="+mj-lt"/>
              </a:rPr>
              <a:t>network of bigrams</a:t>
            </a:r>
            <a:r>
              <a:rPr lang="en-US" dirty="0">
                <a:solidFill>
                  <a:srgbClr val="333333"/>
                </a:solidFill>
                <a:latin typeface="+mj-lt"/>
              </a:rPr>
              <a:t> help summarize how frequented Movie </a:t>
            </a:r>
            <a:r>
              <a:rPr lang="en-US" dirty="0">
                <a:latin typeface="+mj-lt"/>
              </a:rPr>
              <a:t>Description</a:t>
            </a:r>
            <a:r>
              <a:rPr lang="en-US" dirty="0">
                <a:solidFill>
                  <a:srgbClr val="333333"/>
                </a:solidFill>
                <a:latin typeface="+mj-lt"/>
              </a:rPr>
              <a:t> word-relations are connected within other movies.</a:t>
            </a:r>
            <a:endParaRPr lang="en-US" dirty="0">
              <a:latin typeface="+mj-lt"/>
            </a:endParaRP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 (TD-IDF)</a:t>
            </a:r>
          </a:p>
        </p:txBody>
      </p:sp>
      <p:sp>
        <p:nvSpPr>
          <p:cNvPr id="3" name="Content Placeholder 2"/>
          <p:cNvSpPr>
            <a:spLocks noGrp="1"/>
          </p:cNvSpPr>
          <p:nvPr>
            <p:ph sz="half" idx="1"/>
          </p:nvPr>
        </p:nvSpPr>
        <p:spPr>
          <a:xfrm>
            <a:off x="238540" y="1944315"/>
            <a:ext cx="4904192" cy="4826557"/>
          </a:xfrm>
        </p:spPr>
        <p:txBody>
          <a:bodyPr>
            <a:noAutofit/>
          </a:bodyPr>
          <a:lstStyle/>
          <a:p>
            <a:r>
              <a:rPr lang="en-US" sz="1500" dirty="0">
                <a:solidFill>
                  <a:srgbClr val="333333"/>
                </a:solidFill>
                <a:latin typeface="+mj-lt"/>
              </a:rPr>
              <a:t>Topic 1</a:t>
            </a:r>
          </a:p>
          <a:p>
            <a:pPr lvl="1"/>
            <a:r>
              <a:rPr lang="en-US" sz="1500" dirty="0">
                <a:solidFill>
                  <a:srgbClr val="333333"/>
                </a:solidFill>
                <a:latin typeface="+mj-lt"/>
              </a:rPr>
              <a:t>The term, life, has the highest beta level of 0.010060437, which suggests that the term, life, is the most common term in Topic 1. </a:t>
            </a:r>
          </a:p>
          <a:p>
            <a:r>
              <a:rPr lang="en-US" sz="1500" dirty="0">
                <a:solidFill>
                  <a:srgbClr val="333333"/>
                </a:solidFill>
                <a:latin typeface="+mj-lt"/>
              </a:rPr>
              <a:t>For Topic 2</a:t>
            </a:r>
          </a:p>
          <a:p>
            <a:pPr lvl="1"/>
            <a:r>
              <a:rPr lang="en-US" sz="1500" dirty="0">
                <a:solidFill>
                  <a:srgbClr val="333333"/>
                </a:solidFill>
                <a:latin typeface="+mj-lt"/>
              </a:rPr>
              <a:t>The term, family, has the highest beta level of 0.007863619, which suggests that the term, family, is the most common term in Topic 2. </a:t>
            </a:r>
          </a:p>
          <a:p>
            <a:r>
              <a:rPr lang="en-US" sz="1500" dirty="0">
                <a:solidFill>
                  <a:srgbClr val="333333"/>
                </a:solidFill>
                <a:latin typeface="+mj-lt"/>
              </a:rPr>
              <a:t>For Topic 3 </a:t>
            </a:r>
          </a:p>
          <a:p>
            <a:pPr lvl="1"/>
            <a:r>
              <a:rPr lang="en-US" sz="1500" dirty="0">
                <a:solidFill>
                  <a:srgbClr val="333333"/>
                </a:solidFill>
                <a:latin typeface="+mj-lt"/>
              </a:rPr>
              <a:t>The term, life, has the highest beta level of 0.012327667, which suggests that the term, life, is the most common term in Topic 3. </a:t>
            </a:r>
          </a:p>
          <a:p>
            <a:r>
              <a:rPr lang="en-US" sz="1500" dirty="0">
                <a:solidFill>
                  <a:srgbClr val="333333"/>
                </a:solidFill>
                <a:latin typeface="+mj-lt"/>
              </a:rPr>
              <a:t>For Topic 4</a:t>
            </a:r>
          </a:p>
          <a:p>
            <a:pPr lvl="1"/>
            <a:r>
              <a:rPr lang="en-US" sz="1500" dirty="0">
                <a:solidFill>
                  <a:srgbClr val="333333"/>
                </a:solidFill>
                <a:latin typeface="+mj-lt"/>
              </a:rPr>
              <a:t>The term, story, has the highest beta level of 0.013904911, which suggests that the term, story, is the most common term in Topic 4.</a:t>
            </a:r>
          </a:p>
        </p:txBody>
      </p:sp>
      <p:sp>
        <p:nvSpPr>
          <p:cNvPr id="13" name="Content Placeholder 12">
            <a:extLst>
              <a:ext uri="{FF2B5EF4-FFF2-40B4-BE49-F238E27FC236}">
                <a16:creationId xmlns:a16="http://schemas.microsoft.com/office/drawing/2014/main" id="{279B2DAC-4E5E-4C8C-83E9-B94E4282F636}"/>
              </a:ext>
            </a:extLst>
          </p:cNvPr>
          <p:cNvSpPr>
            <a:spLocks noGrp="1"/>
          </p:cNvSpPr>
          <p:nvPr>
            <p:ph sz="half" idx="2"/>
          </p:nvPr>
        </p:nvSpPr>
        <p:spPr/>
        <p:txBody>
          <a:bodyPr/>
          <a:lstStyle/>
          <a:p>
            <a:endParaRPr lang="en-US"/>
          </a:p>
        </p:txBody>
      </p:sp>
      <p:pic>
        <p:nvPicPr>
          <p:cNvPr id="14" name="Picture 13">
            <a:extLst>
              <a:ext uri="{FF2B5EF4-FFF2-40B4-BE49-F238E27FC236}">
                <a16:creationId xmlns:a16="http://schemas.microsoft.com/office/drawing/2014/main" id="{C1D3D701-E741-42AE-B393-2C3C58C67C2A}"/>
              </a:ext>
            </a:extLst>
          </p:cNvPr>
          <p:cNvPicPr>
            <a:picLocks noChangeAspect="1"/>
          </p:cNvPicPr>
          <p:nvPr/>
        </p:nvPicPr>
        <p:blipFill>
          <a:blip r:embed="rId2"/>
          <a:stretch>
            <a:fillRect/>
          </a:stretch>
        </p:blipFill>
        <p:spPr>
          <a:xfrm>
            <a:off x="5007547" y="2016239"/>
            <a:ext cx="6218499" cy="3837909"/>
          </a:xfrm>
          <a:prstGeom prst="rect">
            <a:avLst/>
          </a:prstGeom>
        </p:spPr>
      </p:pic>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Modeling</a:t>
            </a:r>
          </a:p>
        </p:txBody>
      </p:sp>
      <p:sp>
        <p:nvSpPr>
          <p:cNvPr id="3" name="Content Placeholder 2"/>
          <p:cNvSpPr>
            <a:spLocks noGrp="1"/>
          </p:cNvSpPr>
          <p:nvPr>
            <p:ph sz="half" idx="1"/>
          </p:nvPr>
        </p:nvSpPr>
        <p:spPr>
          <a:xfrm>
            <a:off x="238540" y="1944315"/>
            <a:ext cx="4904192" cy="4826557"/>
          </a:xfrm>
        </p:spPr>
        <p:txBody>
          <a:bodyPr>
            <a:noAutofit/>
          </a:bodyPr>
          <a:lstStyle/>
          <a:p>
            <a:r>
              <a:rPr lang="en-US" sz="1500" dirty="0">
                <a:solidFill>
                  <a:srgbClr val="333333"/>
                </a:solidFill>
                <a:latin typeface="+mj-lt"/>
              </a:rPr>
              <a:t>Topic 1</a:t>
            </a:r>
          </a:p>
          <a:p>
            <a:pPr lvl="1"/>
            <a:r>
              <a:rPr lang="en-US" sz="1500" dirty="0">
                <a:solidFill>
                  <a:srgbClr val="333333"/>
                </a:solidFill>
                <a:latin typeface="+mj-lt"/>
              </a:rPr>
              <a:t>The term, life, has the highest beta level of 0.010060437, which suggests that the term, life, is the most common term in Topic 1. </a:t>
            </a:r>
          </a:p>
          <a:p>
            <a:r>
              <a:rPr lang="en-US" sz="1500" dirty="0">
                <a:solidFill>
                  <a:srgbClr val="333333"/>
                </a:solidFill>
                <a:latin typeface="+mj-lt"/>
              </a:rPr>
              <a:t>For Topic 2</a:t>
            </a:r>
          </a:p>
          <a:p>
            <a:pPr lvl="1"/>
            <a:r>
              <a:rPr lang="en-US" sz="1500" dirty="0">
                <a:solidFill>
                  <a:srgbClr val="333333"/>
                </a:solidFill>
                <a:latin typeface="+mj-lt"/>
              </a:rPr>
              <a:t>The term, family, has the highest beta level of 0.007863619, which suggests that the term, family, is the most common term in Topic 2. </a:t>
            </a:r>
          </a:p>
          <a:p>
            <a:r>
              <a:rPr lang="en-US" sz="1500" dirty="0">
                <a:solidFill>
                  <a:srgbClr val="333333"/>
                </a:solidFill>
                <a:latin typeface="+mj-lt"/>
              </a:rPr>
              <a:t>For Topic 3 </a:t>
            </a:r>
          </a:p>
          <a:p>
            <a:pPr lvl="1"/>
            <a:r>
              <a:rPr lang="en-US" sz="1500" dirty="0">
                <a:solidFill>
                  <a:srgbClr val="333333"/>
                </a:solidFill>
                <a:latin typeface="+mj-lt"/>
              </a:rPr>
              <a:t>The term, life, has the highest beta level of 0.012327667, which suggests that the term, life, is the most common term in Topic 3. </a:t>
            </a:r>
          </a:p>
          <a:p>
            <a:r>
              <a:rPr lang="en-US" sz="1500" dirty="0">
                <a:solidFill>
                  <a:srgbClr val="333333"/>
                </a:solidFill>
                <a:latin typeface="+mj-lt"/>
              </a:rPr>
              <a:t>For Topic 4</a:t>
            </a:r>
          </a:p>
          <a:p>
            <a:pPr lvl="1"/>
            <a:r>
              <a:rPr lang="en-US" sz="1500" dirty="0">
                <a:solidFill>
                  <a:srgbClr val="333333"/>
                </a:solidFill>
                <a:latin typeface="+mj-lt"/>
              </a:rPr>
              <a:t>The term, story, has the highest beta level of 0.013904911, which suggests that the term, story, is the most common term in Topic 4.</a:t>
            </a:r>
          </a:p>
        </p:txBody>
      </p:sp>
      <p:graphicFrame>
        <p:nvGraphicFramePr>
          <p:cNvPr id="12" name="Content Placeholder 3"/>
          <p:cNvGraphicFramePr>
            <a:graphicFrameLocks noGrp="1"/>
          </p:cNvGraphicFramePr>
          <p:nvPr>
            <p:ph sz="half" idx="2"/>
          </p:nvPr>
        </p:nvGraphicFramePr>
        <p:xfrm>
          <a:off x="6415088" y="2193925"/>
          <a:ext cx="4494213" cy="1896224"/>
        </p:xfrm>
        <a:graphic>
          <a:graphicData uri="http://schemas.openxmlformats.org/drawingml/2006/table">
            <a:tbl>
              <a:tblPr firstRow="1" bandRow="1">
                <a:tableStyleId>{3B4B98B0-60AC-42C2-AFA5-B58CD77FA1E5}</a:tableStyleId>
              </a:tblPr>
              <a:tblGrid>
                <a:gridCol w="1498071">
                  <a:extLst>
                    <a:ext uri="{9D8B030D-6E8A-4147-A177-3AD203B41FA5}">
                      <a16:colId xmlns:a16="http://schemas.microsoft.com/office/drawing/2014/main" val="20000"/>
                    </a:ext>
                  </a:extLst>
                </a:gridCol>
                <a:gridCol w="1498071">
                  <a:extLst>
                    <a:ext uri="{9D8B030D-6E8A-4147-A177-3AD203B41FA5}">
                      <a16:colId xmlns:a16="http://schemas.microsoft.com/office/drawing/2014/main" val="20001"/>
                    </a:ext>
                  </a:extLst>
                </a:gridCol>
                <a:gridCol w="1498071">
                  <a:extLst>
                    <a:ext uri="{9D8B030D-6E8A-4147-A177-3AD203B41FA5}">
                      <a16:colId xmlns:a16="http://schemas.microsoft.com/office/drawing/2014/main" val="20002"/>
                    </a:ext>
                  </a:extLst>
                </a:gridCol>
              </a:tblGrid>
              <a:tr h="474056">
                <a:tc>
                  <a:txBody>
                    <a:bodyPr/>
                    <a:lstStyle/>
                    <a:p>
                      <a:r>
                        <a:rPr lang="en-US" dirty="0"/>
                        <a:t>Class</a:t>
                      </a:r>
                      <a:endParaRPr dirty="0"/>
                    </a:p>
                  </a:txBody>
                  <a:tcPr anchor="ctr"/>
                </a:tc>
                <a:tc>
                  <a:txBody>
                    <a:bodyPr/>
                    <a:lstStyle/>
                    <a:p>
                      <a:pPr algn="ctr"/>
                      <a:r>
                        <a:rPr dirty="0"/>
                        <a:t>Group 1</a:t>
                      </a:r>
                    </a:p>
                  </a:txBody>
                  <a:tcPr anchor="ctr"/>
                </a:tc>
                <a:tc>
                  <a:txBody>
                    <a:bodyPr/>
                    <a:lstStyle/>
                    <a:p>
                      <a:pPr algn="ctr"/>
                      <a:r>
                        <a:t>Group 2</a:t>
                      </a:r>
                    </a:p>
                  </a:txBody>
                  <a:tcPr anchor="ctr"/>
                </a:tc>
                <a:extLst>
                  <a:ext uri="{0D108BD9-81ED-4DB2-BD59-A6C34878D82A}">
                    <a16:rowId xmlns:a16="http://schemas.microsoft.com/office/drawing/2014/main" val="10000"/>
                  </a:ext>
                </a:extLst>
              </a:tr>
              <a:tr h="474056">
                <a:tc>
                  <a:txBody>
                    <a:bodyPr/>
                    <a:lstStyle/>
                    <a:p>
                      <a:r>
                        <a:t>Class 1</a:t>
                      </a:r>
                    </a:p>
                  </a:txBody>
                  <a:tcPr anchor="ctr"/>
                </a:tc>
                <a:tc>
                  <a:txBody>
                    <a:bodyPr/>
                    <a:lstStyle/>
                    <a:p>
                      <a:pPr algn="ctr"/>
                      <a:r>
                        <a:rPr dirty="0"/>
                        <a:t>82</a:t>
                      </a:r>
                    </a:p>
                  </a:txBody>
                  <a:tcPr anchor="ctr"/>
                </a:tc>
                <a:tc>
                  <a:txBody>
                    <a:bodyPr/>
                    <a:lstStyle/>
                    <a:p>
                      <a:pPr algn="ctr"/>
                      <a:r>
                        <a:t>95</a:t>
                      </a:r>
                    </a:p>
                  </a:txBody>
                  <a:tcPr anchor="ctr"/>
                </a:tc>
                <a:extLst>
                  <a:ext uri="{0D108BD9-81ED-4DB2-BD59-A6C34878D82A}">
                    <a16:rowId xmlns:a16="http://schemas.microsoft.com/office/drawing/2014/main" val="10001"/>
                  </a:ext>
                </a:extLst>
              </a:tr>
              <a:tr h="474056">
                <a:tc>
                  <a:txBody>
                    <a:bodyPr/>
                    <a:lstStyle/>
                    <a:p>
                      <a:r>
                        <a:t>Class</a:t>
                      </a:r>
                      <a:r>
                        <a:rPr baseline="0"/>
                        <a:t> 2</a:t>
                      </a:r>
                      <a:endParaRPr/>
                    </a:p>
                  </a:txBody>
                  <a:tcPr anchor="ctr"/>
                </a:tc>
                <a:tc>
                  <a:txBody>
                    <a:bodyPr/>
                    <a:lstStyle/>
                    <a:p>
                      <a:pPr algn="ctr"/>
                      <a:r>
                        <a:rPr dirty="0"/>
                        <a:t>76</a:t>
                      </a:r>
                    </a:p>
                  </a:txBody>
                  <a:tcPr anchor="ctr"/>
                </a:tc>
                <a:tc>
                  <a:txBody>
                    <a:bodyPr/>
                    <a:lstStyle/>
                    <a:p>
                      <a:pPr algn="ctr"/>
                      <a:r>
                        <a:rPr dirty="0"/>
                        <a:t>88</a:t>
                      </a:r>
                    </a:p>
                  </a:txBody>
                  <a:tcPr anchor="ctr"/>
                </a:tc>
                <a:extLst>
                  <a:ext uri="{0D108BD9-81ED-4DB2-BD59-A6C34878D82A}">
                    <a16:rowId xmlns:a16="http://schemas.microsoft.com/office/drawing/2014/main" val="10002"/>
                  </a:ext>
                </a:extLst>
              </a:tr>
              <a:tr h="474056">
                <a:tc>
                  <a:txBody>
                    <a:bodyPr/>
                    <a:lstStyle/>
                    <a:p>
                      <a:r>
                        <a:t>Class 3</a:t>
                      </a:r>
                    </a:p>
                  </a:txBody>
                  <a:tcPr anchor="ctr"/>
                </a:tc>
                <a:tc>
                  <a:txBody>
                    <a:bodyPr/>
                    <a:lstStyle/>
                    <a:p>
                      <a:pPr algn="ctr"/>
                      <a:r>
                        <a:rPr dirty="0"/>
                        <a:t>84</a:t>
                      </a:r>
                    </a:p>
                  </a:txBody>
                  <a:tcPr anchor="ctr"/>
                </a:tc>
                <a:tc>
                  <a:txBody>
                    <a:bodyPr/>
                    <a:lstStyle/>
                    <a:p>
                      <a:pPr algn="ctr"/>
                      <a:r>
                        <a:rPr dirty="0"/>
                        <a:t>90</a:t>
                      </a:r>
                    </a:p>
                  </a:txBody>
                  <a:tcPr anchor="ctr"/>
                </a:tc>
                <a:extLst>
                  <a:ext uri="{0D108BD9-81ED-4DB2-BD59-A6C34878D82A}">
                    <a16:rowId xmlns:a16="http://schemas.microsoft.com/office/drawing/2014/main" val="10003"/>
                  </a:ext>
                </a:extLst>
              </a:tr>
            </a:tbl>
          </a:graphicData>
        </a:graphic>
      </p:graphicFrame>
      <p:pic>
        <p:nvPicPr>
          <p:cNvPr id="5" name="Picture 4">
            <a:extLst>
              <a:ext uri="{FF2B5EF4-FFF2-40B4-BE49-F238E27FC236}">
                <a16:creationId xmlns:a16="http://schemas.microsoft.com/office/drawing/2014/main" id="{F8162229-D06F-4ECC-9CDC-2879467D9B4E}"/>
              </a:ext>
            </a:extLst>
          </p:cNvPr>
          <p:cNvPicPr>
            <a:picLocks noChangeAspect="1"/>
          </p:cNvPicPr>
          <p:nvPr/>
        </p:nvPicPr>
        <p:blipFill rotWithShape="1">
          <a:blip r:embed="rId2"/>
          <a:srcRect l="11639" t="15104" r="22132" b="26763"/>
          <a:stretch/>
        </p:blipFill>
        <p:spPr>
          <a:xfrm>
            <a:off x="5142732" y="1974476"/>
            <a:ext cx="6727227" cy="3936636"/>
          </a:xfrm>
          <a:prstGeom prst="rect">
            <a:avLst/>
          </a:prstGeom>
        </p:spPr>
      </p:pic>
    </p:spTree>
    <p:extLst>
      <p:ext uri="{BB962C8B-B14F-4D97-AF65-F5344CB8AC3E}">
        <p14:creationId xmlns:p14="http://schemas.microsoft.com/office/powerpoint/2010/main" val="144222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Modeling</a:t>
            </a:r>
          </a:p>
        </p:txBody>
      </p:sp>
      <p:sp>
        <p:nvSpPr>
          <p:cNvPr id="3" name="Content Placeholder 2"/>
          <p:cNvSpPr>
            <a:spLocks noGrp="1"/>
          </p:cNvSpPr>
          <p:nvPr>
            <p:ph sz="half" idx="1"/>
          </p:nvPr>
        </p:nvSpPr>
        <p:spPr>
          <a:xfrm>
            <a:off x="377942" y="2096757"/>
            <a:ext cx="4506042" cy="3936636"/>
          </a:xfrm>
        </p:spPr>
        <p:txBody>
          <a:bodyPr>
            <a:normAutofit/>
          </a:bodyPr>
          <a:lstStyle/>
          <a:p>
            <a:r>
              <a:rPr lang="en-US" dirty="0">
                <a:solidFill>
                  <a:srgbClr val="333333"/>
                </a:solidFill>
                <a:latin typeface="Helvetica Neue"/>
              </a:rPr>
              <a:t>The two topics from the algorithm identified domestic and battle-ready movie concepts. </a:t>
            </a:r>
          </a:p>
          <a:p>
            <a:r>
              <a:rPr lang="en-US" dirty="0">
                <a:solidFill>
                  <a:srgbClr val="333333"/>
                </a:solidFill>
                <a:latin typeface="Helvetica Neue"/>
              </a:rPr>
              <a:t>The most common words in </a:t>
            </a:r>
            <a:r>
              <a:rPr lang="en-US" dirty="0"/>
              <a:t>topic 4</a:t>
            </a:r>
            <a:r>
              <a:rPr lang="en-US" dirty="0">
                <a:solidFill>
                  <a:srgbClr val="333333"/>
                </a:solidFill>
                <a:latin typeface="Helvetica Neue"/>
              </a:rPr>
              <a:t> include domestic concepts, while the words most common in </a:t>
            </a:r>
            <a:r>
              <a:rPr lang="en-US" dirty="0"/>
              <a:t>topic 1</a:t>
            </a:r>
            <a:r>
              <a:rPr lang="en-US" dirty="0">
                <a:solidFill>
                  <a:srgbClr val="333333"/>
                </a:solidFill>
                <a:latin typeface="Helvetica Neue"/>
              </a:rPr>
              <a:t> was more related to battle-ready concepts.</a:t>
            </a:r>
            <a:br>
              <a:rPr lang="en-US" dirty="0">
                <a:solidFill>
                  <a:srgbClr val="333333"/>
                </a:solidFill>
                <a:latin typeface="Helvetica Neue"/>
              </a:rPr>
            </a:br>
            <a:endParaRPr lang="en-US" dirty="0"/>
          </a:p>
        </p:txBody>
      </p:sp>
      <p:sp>
        <p:nvSpPr>
          <p:cNvPr id="6" name="Content Placeholder 2">
            <a:extLst>
              <a:ext uri="{FF2B5EF4-FFF2-40B4-BE49-F238E27FC236}">
                <a16:creationId xmlns:a16="http://schemas.microsoft.com/office/drawing/2014/main" id="{E967C10B-2D62-42CB-AE06-7D29FB44A814}"/>
              </a:ext>
            </a:extLst>
          </p:cNvPr>
          <p:cNvSpPr txBox="1">
            <a:spLocks/>
          </p:cNvSpPr>
          <p:nvPr/>
        </p:nvSpPr>
        <p:spPr>
          <a:xfrm>
            <a:off x="377942" y="2096757"/>
            <a:ext cx="4506042" cy="393663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br>
              <a:rPr lang="en-US" dirty="0">
                <a:solidFill>
                  <a:srgbClr val="333333"/>
                </a:solidFill>
                <a:latin typeface="Helvetica Neue"/>
              </a:rPr>
            </a:br>
            <a:endParaRPr lang="en-US" dirty="0"/>
          </a:p>
        </p:txBody>
      </p:sp>
      <p:pic>
        <p:nvPicPr>
          <p:cNvPr id="7" name="Picture 4">
            <a:extLst>
              <a:ext uri="{FF2B5EF4-FFF2-40B4-BE49-F238E27FC236}">
                <a16:creationId xmlns:a16="http://schemas.microsoft.com/office/drawing/2014/main" id="{336E425D-0CAE-4D65-805D-4BD5019C7D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9536" y="2096757"/>
            <a:ext cx="6958954" cy="429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81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Sentimental Analysis using Bing Bar Chart</a:t>
            </a:r>
          </a:p>
        </p:txBody>
      </p:sp>
      <p:sp>
        <p:nvSpPr>
          <p:cNvPr id="3" name="Content Placeholder 2"/>
          <p:cNvSpPr>
            <a:spLocks noGrp="1"/>
          </p:cNvSpPr>
          <p:nvPr>
            <p:ph sz="half" idx="1"/>
          </p:nvPr>
        </p:nvSpPr>
        <p:spPr>
          <a:xfrm>
            <a:off x="377943" y="1912339"/>
            <a:ext cx="4493424" cy="4761239"/>
          </a:xfrm>
        </p:spPr>
        <p:txBody>
          <a:bodyPr>
            <a:noAutofit/>
          </a:bodyPr>
          <a:lstStyle/>
          <a:p>
            <a:r>
              <a:rPr lang="en-US" sz="1600" dirty="0">
                <a:solidFill>
                  <a:srgbClr val="333333"/>
                </a:solidFill>
                <a:latin typeface="+mj-lt"/>
              </a:rPr>
              <a:t>The lexicon, </a:t>
            </a:r>
            <a:r>
              <a:rPr lang="en-US" sz="1600" b="1" dirty="0" err="1">
                <a:solidFill>
                  <a:srgbClr val="333333"/>
                </a:solidFill>
                <a:latin typeface="+mj-lt"/>
              </a:rPr>
              <a:t>bing</a:t>
            </a:r>
            <a:r>
              <a:rPr lang="en-US" sz="1600" dirty="0">
                <a:solidFill>
                  <a:srgbClr val="333333"/>
                </a:solidFill>
                <a:latin typeface="+mj-lt"/>
              </a:rPr>
              <a:t>, scores a term </a:t>
            </a:r>
            <a:r>
              <a:rPr lang="en-US" sz="1600" dirty="0">
                <a:latin typeface="+mj-lt"/>
              </a:rPr>
              <a:t>sentiment</a:t>
            </a:r>
            <a:r>
              <a:rPr lang="en-US" sz="1600" dirty="0">
                <a:solidFill>
                  <a:srgbClr val="333333"/>
                </a:solidFill>
                <a:latin typeface="+mj-lt"/>
              </a:rPr>
              <a:t> as either </a:t>
            </a:r>
            <a:r>
              <a:rPr lang="en-US" sz="1600" dirty="0">
                <a:latin typeface="+mj-lt"/>
              </a:rPr>
              <a:t>positive</a:t>
            </a:r>
            <a:r>
              <a:rPr lang="en-US" sz="1600" dirty="0">
                <a:solidFill>
                  <a:srgbClr val="333333"/>
                </a:solidFill>
                <a:latin typeface="+mj-lt"/>
              </a:rPr>
              <a:t> or </a:t>
            </a:r>
            <a:r>
              <a:rPr lang="en-US" sz="1600" dirty="0">
                <a:latin typeface="+mj-lt"/>
              </a:rPr>
              <a:t>negative</a:t>
            </a:r>
            <a:r>
              <a:rPr lang="en-US" sz="1600" dirty="0">
                <a:solidFill>
                  <a:srgbClr val="333333"/>
                </a:solidFill>
                <a:latin typeface="+mj-lt"/>
              </a:rPr>
              <a:t>. </a:t>
            </a:r>
          </a:p>
          <a:p>
            <a:r>
              <a:rPr lang="en-US" sz="1600" dirty="0">
                <a:solidFill>
                  <a:srgbClr val="333333"/>
                </a:solidFill>
                <a:latin typeface="+mj-lt"/>
              </a:rPr>
              <a:t>The table, </a:t>
            </a:r>
            <a:r>
              <a:rPr lang="en-US" sz="1600" dirty="0" err="1">
                <a:latin typeface="+mj-lt"/>
              </a:rPr>
              <a:t>bing_movie</a:t>
            </a:r>
            <a:r>
              <a:rPr lang="en-US" sz="1600" dirty="0">
                <a:solidFill>
                  <a:srgbClr val="333333"/>
                </a:solidFill>
                <a:latin typeface="+mj-lt"/>
              </a:rPr>
              <a:t>, is a modified table of </a:t>
            </a:r>
            <a:r>
              <a:rPr lang="en-US" sz="1600" dirty="0" err="1">
                <a:latin typeface="+mj-lt"/>
              </a:rPr>
              <a:t>movie_stop_rem</a:t>
            </a:r>
            <a:r>
              <a:rPr lang="en-US" sz="1600" dirty="0">
                <a:solidFill>
                  <a:srgbClr val="333333"/>
                </a:solidFill>
                <a:latin typeface="+mj-lt"/>
              </a:rPr>
              <a:t> with 3 added </a:t>
            </a:r>
            <a:r>
              <a:rPr lang="en-US" sz="1600" dirty="0">
                <a:latin typeface="+mj-lt"/>
              </a:rPr>
              <a:t>Sentiment</a:t>
            </a:r>
            <a:r>
              <a:rPr lang="en-US" sz="1600" dirty="0">
                <a:solidFill>
                  <a:srgbClr val="333333"/>
                </a:solidFill>
                <a:latin typeface="+mj-lt"/>
              </a:rPr>
              <a:t> columns: </a:t>
            </a:r>
            <a:r>
              <a:rPr lang="en-US" sz="1600" dirty="0">
                <a:latin typeface="+mj-lt"/>
              </a:rPr>
              <a:t>negative</a:t>
            </a:r>
            <a:r>
              <a:rPr lang="en-US" sz="1600" dirty="0">
                <a:solidFill>
                  <a:srgbClr val="333333"/>
                </a:solidFill>
                <a:latin typeface="+mj-lt"/>
              </a:rPr>
              <a:t>, </a:t>
            </a:r>
            <a:r>
              <a:rPr lang="en-US" sz="1600" dirty="0">
                <a:latin typeface="+mj-lt"/>
              </a:rPr>
              <a:t>positive</a:t>
            </a:r>
            <a:r>
              <a:rPr lang="en-US" sz="1600" dirty="0">
                <a:solidFill>
                  <a:srgbClr val="333333"/>
                </a:solidFill>
                <a:latin typeface="+mj-lt"/>
              </a:rPr>
              <a:t>, and </a:t>
            </a:r>
            <a:r>
              <a:rPr lang="en-US" sz="1600" dirty="0">
                <a:latin typeface="+mj-lt"/>
              </a:rPr>
              <a:t>sentiment</a:t>
            </a:r>
            <a:r>
              <a:rPr lang="en-US" sz="1600" dirty="0">
                <a:solidFill>
                  <a:srgbClr val="333333"/>
                </a:solidFill>
                <a:latin typeface="+mj-lt"/>
              </a:rPr>
              <a:t>.</a:t>
            </a:r>
          </a:p>
          <a:p>
            <a:r>
              <a:rPr lang="en-US" sz="1600" dirty="0">
                <a:solidFill>
                  <a:srgbClr val="333333"/>
                </a:solidFill>
                <a:latin typeface="+mj-lt"/>
              </a:rPr>
              <a:t>In the bar chart above, it shows the first 30 movies from the table, </a:t>
            </a:r>
            <a:r>
              <a:rPr lang="en-US" sz="1600" dirty="0" err="1">
                <a:solidFill>
                  <a:srgbClr val="333333"/>
                </a:solidFill>
                <a:latin typeface="+mj-lt"/>
              </a:rPr>
              <a:t>bing_movie</a:t>
            </a:r>
            <a:r>
              <a:rPr lang="en-US" sz="1600" dirty="0">
                <a:solidFill>
                  <a:srgbClr val="333333"/>
                </a:solidFill>
                <a:latin typeface="+mj-lt"/>
              </a:rPr>
              <a:t>, and illustrates every movie’s sentiment value. </a:t>
            </a:r>
          </a:p>
          <a:p>
            <a:r>
              <a:rPr lang="en-US" sz="1600" dirty="0">
                <a:solidFill>
                  <a:srgbClr val="333333"/>
                </a:solidFill>
                <a:latin typeface="+mj-lt"/>
              </a:rPr>
              <a:t>A huge majority of the movies have a negative </a:t>
            </a:r>
            <a:r>
              <a:rPr lang="en-US" sz="1600" dirty="0" err="1">
                <a:solidFill>
                  <a:srgbClr val="333333"/>
                </a:solidFill>
                <a:latin typeface="+mj-lt"/>
              </a:rPr>
              <a:t>bing</a:t>
            </a:r>
            <a:r>
              <a:rPr lang="en-US" sz="1600" dirty="0">
                <a:solidFill>
                  <a:srgbClr val="333333"/>
                </a:solidFill>
                <a:latin typeface="+mj-lt"/>
              </a:rPr>
              <a:t> sentiment value. </a:t>
            </a:r>
          </a:p>
          <a:p>
            <a:r>
              <a:rPr lang="en-US" sz="1600" dirty="0">
                <a:solidFill>
                  <a:srgbClr val="333333"/>
                </a:solidFill>
                <a:latin typeface="+mj-lt"/>
              </a:rPr>
              <a:t>The movie with the highest positive </a:t>
            </a:r>
            <a:r>
              <a:rPr lang="en-US" sz="1600" dirty="0" err="1">
                <a:solidFill>
                  <a:srgbClr val="333333"/>
                </a:solidFill>
                <a:latin typeface="+mj-lt"/>
              </a:rPr>
              <a:t>bing</a:t>
            </a:r>
            <a:r>
              <a:rPr lang="en-US" sz="1600" dirty="0">
                <a:solidFill>
                  <a:srgbClr val="333333"/>
                </a:solidFill>
                <a:latin typeface="+mj-lt"/>
              </a:rPr>
              <a:t> sentiment is called </a:t>
            </a:r>
            <a:r>
              <a:rPr lang="en-US" sz="1600" i="1" dirty="0">
                <a:solidFill>
                  <a:srgbClr val="333333"/>
                </a:solidFill>
                <a:latin typeface="+mj-lt"/>
              </a:rPr>
              <a:t>A Kind of Murder</a:t>
            </a:r>
            <a:r>
              <a:rPr lang="en-US" sz="1600" dirty="0">
                <a:solidFill>
                  <a:srgbClr val="333333"/>
                </a:solidFill>
                <a:latin typeface="+mj-lt"/>
              </a:rPr>
              <a:t> with a sentiment value of 4, while the movie with the lowest </a:t>
            </a:r>
            <a:r>
              <a:rPr lang="en-US" sz="1600" dirty="0" err="1">
                <a:solidFill>
                  <a:srgbClr val="333333"/>
                </a:solidFill>
                <a:latin typeface="+mj-lt"/>
              </a:rPr>
              <a:t>bing</a:t>
            </a:r>
            <a:r>
              <a:rPr lang="en-US" sz="1600" dirty="0">
                <a:solidFill>
                  <a:srgbClr val="333333"/>
                </a:solidFill>
                <a:latin typeface="+mj-lt"/>
              </a:rPr>
              <a:t> sentiment value is called </a:t>
            </a:r>
            <a:r>
              <a:rPr lang="en-US" sz="1600" i="1" dirty="0">
                <a:solidFill>
                  <a:srgbClr val="333333"/>
                </a:solidFill>
                <a:latin typeface="+mj-lt"/>
              </a:rPr>
              <a:t>13 Hours</a:t>
            </a:r>
            <a:r>
              <a:rPr lang="en-US" sz="1600" dirty="0">
                <a:solidFill>
                  <a:srgbClr val="333333"/>
                </a:solidFill>
                <a:latin typeface="+mj-lt"/>
              </a:rPr>
              <a:t> with a sentiment value of -4.</a:t>
            </a:r>
            <a:br>
              <a:rPr lang="en-US" sz="1600" dirty="0">
                <a:solidFill>
                  <a:srgbClr val="333333"/>
                </a:solidFill>
                <a:latin typeface="+mj-lt"/>
              </a:rPr>
            </a:br>
            <a:endParaRPr lang="en-US" sz="1600" dirty="0">
              <a:latin typeface="+mj-lt"/>
            </a:endParaRPr>
          </a:p>
        </p:txBody>
      </p:sp>
      <p:pic>
        <p:nvPicPr>
          <p:cNvPr id="3074" name="Picture 2">
            <a:extLst>
              <a:ext uri="{FF2B5EF4-FFF2-40B4-BE49-F238E27FC236}">
                <a16:creationId xmlns:a16="http://schemas.microsoft.com/office/drawing/2014/main" id="{8CE98F81-2770-48C0-B944-36DDB00A4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1326" y="2096756"/>
            <a:ext cx="6832731" cy="4216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841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Sentimental Analysis using Bing Scatter Plots</a:t>
            </a:r>
          </a:p>
        </p:txBody>
      </p:sp>
      <p:sp>
        <p:nvSpPr>
          <p:cNvPr id="3" name="Content Placeholder 2"/>
          <p:cNvSpPr>
            <a:spLocks noGrp="1"/>
          </p:cNvSpPr>
          <p:nvPr>
            <p:ph sz="half" idx="1"/>
          </p:nvPr>
        </p:nvSpPr>
        <p:spPr>
          <a:xfrm>
            <a:off x="0" y="1851872"/>
            <a:ext cx="4850424" cy="5126236"/>
          </a:xfrm>
        </p:spPr>
        <p:txBody>
          <a:bodyPr>
            <a:noAutofit/>
          </a:bodyPr>
          <a:lstStyle/>
          <a:p>
            <a:r>
              <a:rPr lang="en-US" sz="1000" b="1" dirty="0">
                <a:solidFill>
                  <a:srgbClr val="333333"/>
                </a:solidFill>
                <a:latin typeface="+mj-lt"/>
              </a:rPr>
              <a:t>Sentiment Analysis of Movies</a:t>
            </a:r>
          </a:p>
          <a:p>
            <a:pPr lvl="1"/>
            <a:r>
              <a:rPr lang="en-US" sz="1000" dirty="0">
                <a:solidFill>
                  <a:srgbClr val="333333"/>
                </a:solidFill>
                <a:latin typeface="+mj-lt"/>
              </a:rPr>
              <a:t>Most films are described in a mostly negative sentiment range of -4 to 2. Most highly rated and profitable movies are described in a negative sentiment of around -1 to -3.</a:t>
            </a:r>
          </a:p>
          <a:p>
            <a:pPr lvl="1"/>
            <a:r>
              <a:rPr lang="en-US" sz="1000" dirty="0">
                <a:solidFill>
                  <a:srgbClr val="333333"/>
                </a:solidFill>
                <a:latin typeface="+mj-lt"/>
              </a:rPr>
              <a:t>Even though the graph has given good data for analysis, it lacks specification and precision since the plots and colors are too blended to differentiate between the other plots. </a:t>
            </a:r>
          </a:p>
          <a:p>
            <a:r>
              <a:rPr lang="en-US" sz="1000" b="1" dirty="0">
                <a:solidFill>
                  <a:srgbClr val="333333"/>
                </a:solidFill>
                <a:latin typeface="+mj-lt"/>
              </a:rPr>
              <a:t>Positive and Neutral Sentiment Analysis of Movies</a:t>
            </a:r>
          </a:p>
          <a:p>
            <a:pPr lvl="1"/>
            <a:r>
              <a:rPr lang="en-US" sz="1000" dirty="0">
                <a:solidFill>
                  <a:srgbClr val="333333"/>
                </a:solidFill>
                <a:latin typeface="+mj-lt"/>
              </a:rPr>
              <a:t>The scatterplot above shows the plots in relation to </a:t>
            </a:r>
            <a:r>
              <a:rPr lang="en-US" sz="1000" dirty="0">
                <a:latin typeface="+mj-lt"/>
              </a:rPr>
              <a:t>Rating</a:t>
            </a:r>
            <a:r>
              <a:rPr lang="en-US" sz="1000" dirty="0">
                <a:solidFill>
                  <a:srgbClr val="333333"/>
                </a:solidFill>
                <a:latin typeface="+mj-lt"/>
              </a:rPr>
              <a:t> and </a:t>
            </a:r>
            <a:r>
              <a:rPr lang="en-US" sz="1000" dirty="0">
                <a:latin typeface="+mj-lt"/>
              </a:rPr>
              <a:t>Revenue</a:t>
            </a:r>
            <a:r>
              <a:rPr lang="en-US" sz="1000" dirty="0">
                <a:solidFill>
                  <a:srgbClr val="333333"/>
                </a:solidFill>
                <a:latin typeface="+mj-lt"/>
              </a:rPr>
              <a:t> with clusters of positive (1 to 6) and neutral (0) </a:t>
            </a:r>
            <a:r>
              <a:rPr lang="en-US" sz="1000" dirty="0" err="1">
                <a:latin typeface="+mj-lt"/>
              </a:rPr>
              <a:t>bing</a:t>
            </a:r>
            <a:r>
              <a:rPr lang="en-US" sz="1000" dirty="0">
                <a:latin typeface="+mj-lt"/>
              </a:rPr>
              <a:t> sentiment</a:t>
            </a:r>
            <a:r>
              <a:rPr lang="en-US" sz="1000" dirty="0">
                <a:solidFill>
                  <a:srgbClr val="333333"/>
                </a:solidFill>
                <a:latin typeface="+mj-lt"/>
              </a:rPr>
              <a:t>. The graph doesn’t seem to have a significant shape to make an inference.</a:t>
            </a:r>
          </a:p>
          <a:p>
            <a:r>
              <a:rPr lang="en-US" sz="1000" b="1" dirty="0">
                <a:solidFill>
                  <a:srgbClr val="333333"/>
                </a:solidFill>
                <a:latin typeface="+mj-lt"/>
              </a:rPr>
              <a:t>Negative Sentiment Analysis of Movies</a:t>
            </a:r>
          </a:p>
          <a:p>
            <a:pPr lvl="1"/>
            <a:r>
              <a:rPr lang="en-US" sz="1000" dirty="0">
                <a:solidFill>
                  <a:srgbClr val="333333"/>
                </a:solidFill>
                <a:latin typeface="+mj-lt"/>
              </a:rPr>
              <a:t>The scatterplot above shows the plots in relation to </a:t>
            </a:r>
            <a:r>
              <a:rPr lang="en-US" sz="1000" dirty="0">
                <a:latin typeface="+mj-lt"/>
              </a:rPr>
              <a:t>Rating</a:t>
            </a:r>
            <a:r>
              <a:rPr lang="en-US" sz="1000" dirty="0">
                <a:solidFill>
                  <a:srgbClr val="333333"/>
                </a:solidFill>
                <a:latin typeface="+mj-lt"/>
              </a:rPr>
              <a:t> and </a:t>
            </a:r>
            <a:r>
              <a:rPr lang="en-US" sz="1000" dirty="0">
                <a:latin typeface="+mj-lt"/>
              </a:rPr>
              <a:t>Revenue</a:t>
            </a:r>
            <a:r>
              <a:rPr lang="en-US" sz="1000" dirty="0">
                <a:solidFill>
                  <a:srgbClr val="333333"/>
                </a:solidFill>
                <a:latin typeface="+mj-lt"/>
              </a:rPr>
              <a:t> with clusters of negative (-6 to -1) </a:t>
            </a:r>
            <a:r>
              <a:rPr lang="en-US" sz="1000" dirty="0" err="1">
                <a:latin typeface="+mj-lt"/>
              </a:rPr>
              <a:t>bing</a:t>
            </a:r>
            <a:r>
              <a:rPr lang="en-US" sz="1000" dirty="0">
                <a:latin typeface="+mj-lt"/>
              </a:rPr>
              <a:t> sentiment</a:t>
            </a:r>
            <a:r>
              <a:rPr lang="en-US" sz="1000" dirty="0">
                <a:solidFill>
                  <a:srgbClr val="333333"/>
                </a:solidFill>
                <a:latin typeface="+mj-lt"/>
              </a:rPr>
              <a:t>. </a:t>
            </a:r>
          </a:p>
          <a:p>
            <a:pPr lvl="1"/>
            <a:r>
              <a:rPr lang="en-US" sz="1000" dirty="0">
                <a:solidFill>
                  <a:srgbClr val="333333"/>
                </a:solidFill>
                <a:latin typeface="+mj-lt"/>
              </a:rPr>
              <a:t>The </a:t>
            </a:r>
            <a:r>
              <a:rPr lang="en-US" sz="1000" dirty="0" err="1">
                <a:latin typeface="+mj-lt"/>
              </a:rPr>
              <a:t>bing</a:t>
            </a:r>
            <a:r>
              <a:rPr lang="en-US" sz="1000" dirty="0">
                <a:latin typeface="+mj-lt"/>
              </a:rPr>
              <a:t> sentiments</a:t>
            </a:r>
            <a:r>
              <a:rPr lang="en-US" sz="1000" dirty="0">
                <a:solidFill>
                  <a:srgbClr val="333333"/>
                </a:solidFill>
                <a:latin typeface="+mj-lt"/>
              </a:rPr>
              <a:t>, -1 and -2, have the highest </a:t>
            </a:r>
            <a:r>
              <a:rPr lang="en-US" sz="1000" dirty="0">
                <a:latin typeface="+mj-lt"/>
              </a:rPr>
              <a:t>Revenue</a:t>
            </a:r>
            <a:r>
              <a:rPr lang="en-US" sz="1000" dirty="0">
                <a:solidFill>
                  <a:srgbClr val="333333"/>
                </a:solidFill>
                <a:latin typeface="+mj-lt"/>
              </a:rPr>
              <a:t> and </a:t>
            </a:r>
            <a:r>
              <a:rPr lang="en-US" sz="1000" dirty="0">
                <a:latin typeface="+mj-lt"/>
              </a:rPr>
              <a:t>Rating</a:t>
            </a:r>
            <a:r>
              <a:rPr lang="en-US" sz="1000" dirty="0">
                <a:solidFill>
                  <a:srgbClr val="333333"/>
                </a:solidFill>
                <a:latin typeface="+mj-lt"/>
              </a:rPr>
              <a:t> in the </a:t>
            </a:r>
            <a:r>
              <a:rPr lang="en-US" sz="1000" dirty="0">
                <a:latin typeface="+mj-lt"/>
              </a:rPr>
              <a:t>negative sentiment</a:t>
            </a:r>
            <a:r>
              <a:rPr lang="en-US" sz="1000" dirty="0">
                <a:solidFill>
                  <a:srgbClr val="333333"/>
                </a:solidFill>
                <a:latin typeface="+mj-lt"/>
              </a:rPr>
              <a:t> scatterplot.</a:t>
            </a:r>
          </a:p>
          <a:p>
            <a:r>
              <a:rPr lang="en-US" sz="1000" b="1" dirty="0">
                <a:solidFill>
                  <a:srgbClr val="333333"/>
                </a:solidFill>
                <a:latin typeface="+mj-lt"/>
              </a:rPr>
              <a:t>Categorical Sentiment Analysis of Movies</a:t>
            </a:r>
          </a:p>
          <a:p>
            <a:pPr lvl="1"/>
            <a:r>
              <a:rPr lang="en-US" sz="1000" dirty="0">
                <a:solidFill>
                  <a:srgbClr val="333333"/>
                </a:solidFill>
                <a:latin typeface="+mj-lt"/>
              </a:rPr>
              <a:t>The scatterplot shows that the negative </a:t>
            </a:r>
            <a:r>
              <a:rPr lang="en-US" sz="1000" dirty="0" err="1">
                <a:solidFill>
                  <a:srgbClr val="333333"/>
                </a:solidFill>
                <a:latin typeface="+mj-lt"/>
              </a:rPr>
              <a:t>bing</a:t>
            </a:r>
            <a:r>
              <a:rPr lang="en-US" sz="1000" dirty="0">
                <a:solidFill>
                  <a:srgbClr val="333333"/>
                </a:solidFill>
                <a:latin typeface="+mj-lt"/>
              </a:rPr>
              <a:t> sentiment dominates more frequently than positive and neutral </a:t>
            </a:r>
            <a:r>
              <a:rPr lang="en-US" sz="1000" dirty="0" err="1">
                <a:solidFill>
                  <a:srgbClr val="333333"/>
                </a:solidFill>
                <a:latin typeface="+mj-lt"/>
              </a:rPr>
              <a:t>bing</a:t>
            </a:r>
            <a:r>
              <a:rPr lang="en-US" sz="1000" dirty="0">
                <a:solidFill>
                  <a:srgbClr val="333333"/>
                </a:solidFill>
                <a:latin typeface="+mj-lt"/>
              </a:rPr>
              <a:t> sentiment. </a:t>
            </a:r>
          </a:p>
          <a:p>
            <a:pPr lvl="1"/>
            <a:r>
              <a:rPr lang="en-US" sz="1000" dirty="0">
                <a:solidFill>
                  <a:srgbClr val="333333"/>
                </a:solidFill>
                <a:latin typeface="+mj-lt"/>
              </a:rPr>
              <a:t>Not to mention, that the negative sentiment is the most likely sentiment to have a high Revenue and Rating.</a:t>
            </a:r>
          </a:p>
          <a:p>
            <a:pPr lvl="1"/>
            <a:r>
              <a:rPr lang="en-US" sz="1000" dirty="0">
                <a:solidFill>
                  <a:srgbClr val="333333"/>
                </a:solidFill>
                <a:latin typeface="+mj-lt"/>
              </a:rPr>
              <a:t>The graph is a categorical </a:t>
            </a:r>
            <a:r>
              <a:rPr lang="en-US" sz="1000" dirty="0" err="1">
                <a:solidFill>
                  <a:srgbClr val="333333"/>
                </a:solidFill>
                <a:latin typeface="+mj-lt"/>
              </a:rPr>
              <a:t>bing</a:t>
            </a:r>
            <a:r>
              <a:rPr lang="en-US" sz="1000" dirty="0">
                <a:solidFill>
                  <a:srgbClr val="333333"/>
                </a:solidFill>
                <a:latin typeface="+mj-lt"/>
              </a:rPr>
              <a:t> sentimental scatterplot that clusters the plots by </a:t>
            </a:r>
            <a:r>
              <a:rPr lang="en-US" sz="1000" dirty="0" err="1">
                <a:solidFill>
                  <a:srgbClr val="333333"/>
                </a:solidFill>
                <a:latin typeface="+mj-lt"/>
              </a:rPr>
              <a:t>Sentinment_Category</a:t>
            </a:r>
            <a:r>
              <a:rPr lang="en-US" sz="1000" dirty="0">
                <a:solidFill>
                  <a:srgbClr val="333333"/>
                </a:solidFill>
                <a:latin typeface="+mj-lt"/>
              </a:rPr>
              <a:t> with 3 categories: Negative (-6 to -1), Neutral (0), and Positive (1 to 6).</a:t>
            </a:r>
          </a:p>
          <a:p>
            <a:pPr lvl="1"/>
            <a:endParaRPr lang="en-US" sz="1000" dirty="0">
              <a:solidFill>
                <a:srgbClr val="333333"/>
              </a:solidFill>
              <a:latin typeface="+mj-lt"/>
            </a:endParaRPr>
          </a:p>
          <a:p>
            <a:pPr marL="0" indent="0">
              <a:buNone/>
            </a:pPr>
            <a:br>
              <a:rPr lang="en-US" sz="1100" dirty="0">
                <a:solidFill>
                  <a:srgbClr val="333333"/>
                </a:solidFill>
                <a:latin typeface="Helvetica Neue"/>
              </a:rPr>
            </a:br>
            <a:endParaRPr lang="en-US" sz="1100" dirty="0"/>
          </a:p>
        </p:txBody>
      </p:sp>
      <p:pic>
        <p:nvPicPr>
          <p:cNvPr id="4098" name="Picture 2">
            <a:extLst>
              <a:ext uri="{FF2B5EF4-FFF2-40B4-BE49-F238E27FC236}">
                <a16:creationId xmlns:a16="http://schemas.microsoft.com/office/drawing/2014/main" id="{5B0EBC4C-2E3B-470F-AE2E-00846BDACC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931" y="1916597"/>
            <a:ext cx="3605938" cy="222549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E1A7001-30AC-4AA6-95F0-51787AAEB2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6062" y="1938429"/>
            <a:ext cx="3605938" cy="222549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05FA91D-4CE3-447E-8E66-BDEF47AECD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0424" y="4273903"/>
            <a:ext cx="3605938" cy="2225499"/>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4565D83-C3B1-4BE9-B615-7512A58BCE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9739" y="4273902"/>
            <a:ext cx="3605938" cy="2225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69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Sentimental Analysis using </a:t>
            </a:r>
            <a:r>
              <a:rPr lang="en-US" dirty="0" err="1"/>
              <a:t>nrc</a:t>
            </a:r>
            <a:r>
              <a:rPr lang="en-US" dirty="0"/>
              <a:t> Bar Chart</a:t>
            </a:r>
          </a:p>
        </p:txBody>
      </p:sp>
      <p:sp>
        <p:nvSpPr>
          <p:cNvPr id="3" name="Content Placeholder 2"/>
          <p:cNvSpPr>
            <a:spLocks noGrp="1"/>
          </p:cNvSpPr>
          <p:nvPr>
            <p:ph sz="half" idx="1"/>
          </p:nvPr>
        </p:nvSpPr>
        <p:spPr>
          <a:xfrm>
            <a:off x="361975" y="2009676"/>
            <a:ext cx="4464025" cy="3810554"/>
          </a:xfrm>
        </p:spPr>
        <p:txBody>
          <a:bodyPr>
            <a:noAutofit/>
          </a:bodyPr>
          <a:lstStyle/>
          <a:p>
            <a:r>
              <a:rPr lang="en-US" sz="1700" dirty="0">
                <a:solidFill>
                  <a:srgbClr val="333333"/>
                </a:solidFill>
                <a:latin typeface="Helvetica Neue"/>
              </a:rPr>
              <a:t>The graph above is a bar chart from the </a:t>
            </a:r>
            <a:r>
              <a:rPr lang="en-US" sz="1700" dirty="0" err="1">
                <a:solidFill>
                  <a:srgbClr val="333333"/>
                </a:solidFill>
                <a:latin typeface="Helvetica Neue"/>
              </a:rPr>
              <a:t>dataframe</a:t>
            </a:r>
            <a:r>
              <a:rPr lang="en-US" sz="1700" dirty="0">
                <a:solidFill>
                  <a:srgbClr val="333333"/>
                </a:solidFill>
                <a:latin typeface="Helvetica Neue"/>
              </a:rPr>
              <a:t>, </a:t>
            </a:r>
            <a:r>
              <a:rPr lang="en-US" sz="1700" dirty="0" err="1">
                <a:solidFill>
                  <a:srgbClr val="333333"/>
                </a:solidFill>
                <a:latin typeface="Helvetica Neue"/>
              </a:rPr>
              <a:t>nrc_movie</a:t>
            </a:r>
            <a:r>
              <a:rPr lang="en-US" sz="1700" dirty="0">
                <a:solidFill>
                  <a:srgbClr val="333333"/>
                </a:solidFill>
                <a:latin typeface="Helvetica Neue"/>
              </a:rPr>
              <a:t>, which counts the word frequency of the </a:t>
            </a:r>
            <a:r>
              <a:rPr lang="en-US" sz="1700" dirty="0" err="1">
                <a:solidFill>
                  <a:srgbClr val="333333"/>
                </a:solidFill>
                <a:latin typeface="Helvetica Neue"/>
              </a:rPr>
              <a:t>nrc</a:t>
            </a:r>
            <a:r>
              <a:rPr lang="en-US" sz="1700" dirty="0">
                <a:solidFill>
                  <a:srgbClr val="333333"/>
                </a:solidFill>
                <a:latin typeface="Helvetica Neue"/>
              </a:rPr>
              <a:t> sentiment category. </a:t>
            </a:r>
          </a:p>
          <a:p>
            <a:r>
              <a:rPr lang="en-US" sz="1700" dirty="0">
                <a:solidFill>
                  <a:srgbClr val="333333"/>
                </a:solidFill>
                <a:latin typeface="Helvetica Neue"/>
              </a:rPr>
              <a:t>The lexicon, </a:t>
            </a:r>
            <a:r>
              <a:rPr lang="en-US" sz="1700" b="1" dirty="0" err="1">
                <a:solidFill>
                  <a:srgbClr val="333333"/>
                </a:solidFill>
                <a:latin typeface="Helvetica Neue"/>
              </a:rPr>
              <a:t>nrc</a:t>
            </a:r>
            <a:r>
              <a:rPr lang="en-US" sz="1700" dirty="0">
                <a:solidFill>
                  <a:srgbClr val="333333"/>
                </a:solidFill>
                <a:latin typeface="Helvetica Neue"/>
              </a:rPr>
              <a:t>, categorizes a term under a </a:t>
            </a:r>
            <a:r>
              <a:rPr lang="en-US" sz="1700" dirty="0"/>
              <a:t>sentiment</a:t>
            </a:r>
            <a:r>
              <a:rPr lang="en-US" sz="1700" dirty="0">
                <a:solidFill>
                  <a:srgbClr val="333333"/>
                </a:solidFill>
                <a:latin typeface="Helvetica Neue"/>
              </a:rPr>
              <a:t> type category: positive, negative, anger, anticipation, disgust, fear, joy, sadness, surprise, and trust.</a:t>
            </a:r>
          </a:p>
          <a:p>
            <a:r>
              <a:rPr lang="en-US" sz="1700" dirty="0">
                <a:solidFill>
                  <a:srgbClr val="333333"/>
                </a:solidFill>
                <a:latin typeface="Helvetica Neue"/>
              </a:rPr>
              <a:t>The highest frequented, </a:t>
            </a:r>
            <a:r>
              <a:rPr lang="en-US" sz="1700" dirty="0" err="1">
                <a:solidFill>
                  <a:srgbClr val="333333"/>
                </a:solidFill>
                <a:latin typeface="Helvetica Neue"/>
              </a:rPr>
              <a:t>nrc</a:t>
            </a:r>
            <a:r>
              <a:rPr lang="en-US" sz="1700" dirty="0">
                <a:solidFill>
                  <a:srgbClr val="333333"/>
                </a:solidFill>
                <a:latin typeface="Helvetica Neue"/>
              </a:rPr>
              <a:t> sentiment, is positive, while the lowest frequented </a:t>
            </a:r>
            <a:r>
              <a:rPr lang="en-US" sz="1700" dirty="0" err="1">
                <a:solidFill>
                  <a:srgbClr val="333333"/>
                </a:solidFill>
                <a:latin typeface="Helvetica Neue"/>
              </a:rPr>
              <a:t>nrc</a:t>
            </a:r>
            <a:r>
              <a:rPr lang="en-US" sz="1700" dirty="0">
                <a:solidFill>
                  <a:srgbClr val="333333"/>
                </a:solidFill>
                <a:latin typeface="Helvetica Neue"/>
              </a:rPr>
              <a:t> sentiment is surprise.</a:t>
            </a:r>
          </a:p>
          <a:p>
            <a:endParaRPr lang="en-US" sz="1000" dirty="0">
              <a:solidFill>
                <a:srgbClr val="333333"/>
              </a:solidFill>
              <a:latin typeface="Helvetica Neue"/>
            </a:endParaRPr>
          </a:p>
        </p:txBody>
      </p:sp>
      <p:pic>
        <p:nvPicPr>
          <p:cNvPr id="5122" name="Picture 2">
            <a:extLst>
              <a:ext uri="{FF2B5EF4-FFF2-40B4-BE49-F238E27FC236}">
                <a16:creationId xmlns:a16="http://schemas.microsoft.com/office/drawing/2014/main" id="{81D6157B-4C20-452B-B33B-2437DE2A18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8492" y="2184074"/>
            <a:ext cx="6817476" cy="4207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35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Sentimental Analysis using </a:t>
            </a:r>
            <a:r>
              <a:rPr lang="en-US" dirty="0" err="1"/>
              <a:t>nrc</a:t>
            </a:r>
            <a:r>
              <a:rPr lang="en-US" dirty="0"/>
              <a:t> Scatterplot</a:t>
            </a:r>
          </a:p>
        </p:txBody>
      </p:sp>
      <p:sp>
        <p:nvSpPr>
          <p:cNvPr id="3" name="Content Placeholder 2"/>
          <p:cNvSpPr>
            <a:spLocks noGrp="1"/>
          </p:cNvSpPr>
          <p:nvPr>
            <p:ph sz="half" idx="1"/>
          </p:nvPr>
        </p:nvSpPr>
        <p:spPr>
          <a:xfrm>
            <a:off x="78457" y="1863214"/>
            <a:ext cx="6516406" cy="4761239"/>
          </a:xfrm>
        </p:spPr>
        <p:txBody>
          <a:bodyPr>
            <a:noAutofit/>
          </a:bodyPr>
          <a:lstStyle/>
          <a:p>
            <a:r>
              <a:rPr lang="en-US" sz="1000" b="1" dirty="0">
                <a:solidFill>
                  <a:srgbClr val="333333"/>
                </a:solidFill>
                <a:latin typeface="+mj-lt"/>
              </a:rPr>
              <a:t>Sentiment Analysis of Movies</a:t>
            </a:r>
          </a:p>
          <a:p>
            <a:pPr lvl="1"/>
            <a:r>
              <a:rPr lang="en-US" sz="1000" dirty="0">
                <a:solidFill>
                  <a:srgbClr val="333333"/>
                </a:solidFill>
                <a:latin typeface="+mj-lt"/>
              </a:rPr>
              <a:t> Based on the visual, it seems that the movie </a:t>
            </a:r>
            <a:r>
              <a:rPr lang="en-US" sz="1000" dirty="0">
                <a:latin typeface="+mj-lt"/>
              </a:rPr>
              <a:t>Descriptions</a:t>
            </a:r>
            <a:r>
              <a:rPr lang="en-US" sz="1000" dirty="0">
                <a:solidFill>
                  <a:srgbClr val="333333"/>
                </a:solidFill>
                <a:latin typeface="+mj-lt"/>
              </a:rPr>
              <a:t> are dominated by the </a:t>
            </a:r>
            <a:r>
              <a:rPr lang="en-US" sz="1000" dirty="0" err="1">
                <a:latin typeface="+mj-lt"/>
              </a:rPr>
              <a:t>nrc</a:t>
            </a:r>
            <a:r>
              <a:rPr lang="en-US" sz="1000" dirty="0">
                <a:latin typeface="+mj-lt"/>
              </a:rPr>
              <a:t> sentiment</a:t>
            </a:r>
            <a:r>
              <a:rPr lang="en-US" sz="1000" dirty="0">
                <a:solidFill>
                  <a:srgbClr val="333333"/>
                </a:solidFill>
                <a:latin typeface="+mj-lt"/>
              </a:rPr>
              <a:t> </a:t>
            </a:r>
            <a:r>
              <a:rPr lang="en-US" sz="1000" b="1" dirty="0">
                <a:solidFill>
                  <a:srgbClr val="333333"/>
                </a:solidFill>
                <a:latin typeface="+mj-lt"/>
              </a:rPr>
              <a:t>surprise</a:t>
            </a:r>
            <a:r>
              <a:rPr lang="en-US" sz="1000" dirty="0">
                <a:solidFill>
                  <a:srgbClr val="333333"/>
                </a:solidFill>
                <a:latin typeface="+mj-lt"/>
              </a:rPr>
              <a:t> and </a:t>
            </a:r>
            <a:r>
              <a:rPr lang="en-US" sz="1000" b="1" dirty="0">
                <a:solidFill>
                  <a:srgbClr val="333333"/>
                </a:solidFill>
                <a:latin typeface="+mj-lt"/>
              </a:rPr>
              <a:t>trust</a:t>
            </a:r>
            <a:r>
              <a:rPr lang="en-US" sz="1000" dirty="0">
                <a:solidFill>
                  <a:srgbClr val="333333"/>
                </a:solidFill>
                <a:latin typeface="+mj-lt"/>
              </a:rPr>
              <a:t>. which most likely </a:t>
            </a:r>
            <a:r>
              <a:rPr lang="en-US" sz="1000" dirty="0" err="1">
                <a:latin typeface="+mj-lt"/>
              </a:rPr>
              <a:t>nrc</a:t>
            </a:r>
            <a:r>
              <a:rPr lang="en-US" sz="1000" dirty="0">
                <a:latin typeface="+mj-lt"/>
              </a:rPr>
              <a:t> sentiment</a:t>
            </a:r>
            <a:r>
              <a:rPr lang="en-US" sz="1000" dirty="0">
                <a:solidFill>
                  <a:srgbClr val="333333"/>
                </a:solidFill>
                <a:latin typeface="+mj-lt"/>
              </a:rPr>
              <a:t> to have a high </a:t>
            </a:r>
            <a:r>
              <a:rPr lang="en-US" sz="1000" dirty="0">
                <a:latin typeface="+mj-lt"/>
              </a:rPr>
              <a:t>Revenue</a:t>
            </a:r>
            <a:r>
              <a:rPr lang="en-US" sz="1000" dirty="0">
                <a:solidFill>
                  <a:srgbClr val="333333"/>
                </a:solidFill>
                <a:latin typeface="+mj-lt"/>
              </a:rPr>
              <a:t> and </a:t>
            </a:r>
            <a:r>
              <a:rPr lang="en-US" sz="1000" dirty="0">
                <a:latin typeface="+mj-lt"/>
              </a:rPr>
              <a:t>Rating</a:t>
            </a:r>
            <a:endParaRPr lang="en-US" sz="1000" dirty="0">
              <a:solidFill>
                <a:srgbClr val="333333"/>
              </a:solidFill>
              <a:latin typeface="+mj-lt"/>
            </a:endParaRPr>
          </a:p>
          <a:p>
            <a:r>
              <a:rPr lang="en-US" sz="1000" b="1" dirty="0">
                <a:solidFill>
                  <a:srgbClr val="333333"/>
                </a:solidFill>
                <a:latin typeface="+mj-lt"/>
              </a:rPr>
              <a:t>Positive Sentiment Analysis of Movies</a:t>
            </a:r>
          </a:p>
          <a:p>
            <a:pPr lvl="1"/>
            <a:r>
              <a:rPr lang="en-US" sz="1000" dirty="0">
                <a:solidFill>
                  <a:srgbClr val="333333"/>
                </a:solidFill>
                <a:latin typeface="+mj-lt"/>
              </a:rPr>
              <a:t>The scatterplot shown above is in regard to positive </a:t>
            </a:r>
            <a:r>
              <a:rPr lang="en-US" sz="1000" dirty="0" err="1">
                <a:solidFill>
                  <a:srgbClr val="333333"/>
                </a:solidFill>
                <a:latin typeface="+mj-lt"/>
              </a:rPr>
              <a:t>nrc</a:t>
            </a:r>
            <a:r>
              <a:rPr lang="en-US" sz="1000" dirty="0">
                <a:solidFill>
                  <a:srgbClr val="333333"/>
                </a:solidFill>
                <a:latin typeface="+mj-lt"/>
              </a:rPr>
              <a:t> sentiments with 4 categories: anticipation, joy, positive, trust.</a:t>
            </a:r>
          </a:p>
          <a:p>
            <a:pPr lvl="1"/>
            <a:r>
              <a:rPr lang="en-US" sz="1000" dirty="0">
                <a:solidFill>
                  <a:srgbClr val="333333"/>
                </a:solidFill>
                <a:latin typeface="+mj-lt"/>
              </a:rPr>
              <a:t>The graph is only concentrated by the positive sentiments, trust and positive, which shows that that the most highly rated and highly profitable movies that have positive sentiment descriptions have terms related to having </a:t>
            </a:r>
            <a:r>
              <a:rPr lang="en-US" sz="1000" dirty="0" err="1">
                <a:solidFill>
                  <a:srgbClr val="333333"/>
                </a:solidFill>
                <a:latin typeface="+mj-lt"/>
              </a:rPr>
              <a:t>nrc</a:t>
            </a:r>
            <a:r>
              <a:rPr lang="en-US" sz="1000" dirty="0">
                <a:solidFill>
                  <a:srgbClr val="333333"/>
                </a:solidFill>
                <a:latin typeface="+mj-lt"/>
              </a:rPr>
              <a:t> lexicons called positive and trust.</a:t>
            </a:r>
          </a:p>
          <a:p>
            <a:r>
              <a:rPr lang="en-US" sz="1000" b="1" dirty="0">
                <a:solidFill>
                  <a:srgbClr val="333333"/>
                </a:solidFill>
                <a:latin typeface="+mj-lt"/>
              </a:rPr>
              <a:t>Negative Sentiment Analysis of Movies</a:t>
            </a:r>
          </a:p>
          <a:p>
            <a:pPr lvl="1"/>
            <a:r>
              <a:rPr lang="en-US" sz="1000" dirty="0">
                <a:solidFill>
                  <a:srgbClr val="333333"/>
                </a:solidFill>
                <a:latin typeface="+mj-lt"/>
              </a:rPr>
              <a:t>The graph is being dominated by the </a:t>
            </a:r>
            <a:r>
              <a:rPr lang="en-US" sz="1000" dirty="0">
                <a:latin typeface="+mj-lt"/>
              </a:rPr>
              <a:t>negative sentiments</a:t>
            </a:r>
            <a:r>
              <a:rPr lang="en-US" sz="1000" dirty="0">
                <a:solidFill>
                  <a:srgbClr val="333333"/>
                </a:solidFill>
                <a:latin typeface="+mj-lt"/>
              </a:rPr>
              <a:t>, </a:t>
            </a:r>
            <a:r>
              <a:rPr lang="en-US" sz="1000" dirty="0">
                <a:latin typeface="+mj-lt"/>
              </a:rPr>
              <a:t>negative</a:t>
            </a:r>
            <a:r>
              <a:rPr lang="en-US" sz="1000" dirty="0">
                <a:solidFill>
                  <a:srgbClr val="333333"/>
                </a:solidFill>
                <a:latin typeface="+mj-lt"/>
              </a:rPr>
              <a:t> and </a:t>
            </a:r>
            <a:r>
              <a:rPr lang="en-US" sz="1000" dirty="0">
                <a:latin typeface="+mj-lt"/>
              </a:rPr>
              <a:t>sadness</a:t>
            </a:r>
            <a:r>
              <a:rPr lang="en-US" sz="1000" dirty="0">
                <a:solidFill>
                  <a:srgbClr val="333333"/>
                </a:solidFill>
                <a:latin typeface="+mj-lt"/>
              </a:rPr>
              <a:t>, which shows that that the most highly rated and highly profitable movies that have </a:t>
            </a:r>
            <a:r>
              <a:rPr lang="en-US" sz="1000" dirty="0">
                <a:latin typeface="+mj-lt"/>
              </a:rPr>
              <a:t>negative sentiment</a:t>
            </a:r>
            <a:r>
              <a:rPr lang="en-US" sz="1000" dirty="0">
                <a:solidFill>
                  <a:srgbClr val="333333"/>
                </a:solidFill>
                <a:latin typeface="+mj-lt"/>
              </a:rPr>
              <a:t> descriptions have terms related to having </a:t>
            </a:r>
            <a:r>
              <a:rPr lang="en-US" sz="1000" dirty="0" err="1">
                <a:latin typeface="+mj-lt"/>
              </a:rPr>
              <a:t>nrc</a:t>
            </a:r>
            <a:r>
              <a:rPr lang="en-US" sz="1000" dirty="0">
                <a:solidFill>
                  <a:srgbClr val="333333"/>
                </a:solidFill>
                <a:latin typeface="+mj-lt"/>
              </a:rPr>
              <a:t> lexicons called </a:t>
            </a:r>
            <a:r>
              <a:rPr lang="en-US" sz="1000" dirty="0">
                <a:latin typeface="+mj-lt"/>
              </a:rPr>
              <a:t>negative</a:t>
            </a:r>
            <a:r>
              <a:rPr lang="en-US" sz="1000" dirty="0">
                <a:solidFill>
                  <a:srgbClr val="333333"/>
                </a:solidFill>
                <a:latin typeface="+mj-lt"/>
              </a:rPr>
              <a:t> and </a:t>
            </a:r>
            <a:r>
              <a:rPr lang="en-US" sz="1000" dirty="0">
                <a:latin typeface="+mj-lt"/>
              </a:rPr>
              <a:t>sadness</a:t>
            </a:r>
            <a:r>
              <a:rPr lang="en-US" sz="1000" dirty="0">
                <a:solidFill>
                  <a:srgbClr val="333333"/>
                </a:solidFill>
                <a:latin typeface="+mj-lt"/>
              </a:rPr>
              <a:t>. </a:t>
            </a:r>
          </a:p>
          <a:p>
            <a:pPr lvl="1"/>
            <a:r>
              <a:rPr lang="en-US" sz="1000" dirty="0">
                <a:solidFill>
                  <a:srgbClr val="333333"/>
                </a:solidFill>
                <a:latin typeface="+mj-lt"/>
              </a:rPr>
              <a:t>Also, the plots are accumulating in the </a:t>
            </a:r>
            <a:r>
              <a:rPr lang="en-US" sz="1000" dirty="0">
                <a:latin typeface="+mj-lt"/>
              </a:rPr>
              <a:t>Rating</a:t>
            </a:r>
            <a:r>
              <a:rPr lang="en-US" sz="1000" dirty="0">
                <a:solidFill>
                  <a:srgbClr val="333333"/>
                </a:solidFill>
                <a:latin typeface="+mj-lt"/>
              </a:rPr>
              <a:t> range of ~4 to ~9 with a </a:t>
            </a:r>
            <a:r>
              <a:rPr lang="en-US" sz="1000" dirty="0">
                <a:latin typeface="+mj-lt"/>
              </a:rPr>
              <a:t>Revenue</a:t>
            </a:r>
            <a:r>
              <a:rPr lang="en-US" sz="1000" dirty="0">
                <a:solidFill>
                  <a:srgbClr val="333333"/>
                </a:solidFill>
                <a:latin typeface="+mj-lt"/>
              </a:rPr>
              <a:t> range of ~0 to ~610 million.</a:t>
            </a:r>
          </a:p>
          <a:p>
            <a:r>
              <a:rPr lang="en-US" sz="1000" b="1" dirty="0">
                <a:solidFill>
                  <a:srgbClr val="333333"/>
                </a:solidFill>
                <a:latin typeface="+mj-lt"/>
              </a:rPr>
              <a:t>Neutral Sentiment Analysis of Movies</a:t>
            </a:r>
          </a:p>
          <a:p>
            <a:pPr lvl="1"/>
            <a:r>
              <a:rPr lang="en-US" sz="1000" dirty="0">
                <a:solidFill>
                  <a:srgbClr val="333333"/>
                </a:solidFill>
                <a:latin typeface="+mj-lt"/>
              </a:rPr>
              <a:t>The scatterplot shown above is excludes positive and negative </a:t>
            </a:r>
            <a:r>
              <a:rPr lang="en-US" sz="1000" dirty="0" err="1">
                <a:solidFill>
                  <a:srgbClr val="333333"/>
                </a:solidFill>
                <a:latin typeface="+mj-lt"/>
              </a:rPr>
              <a:t>nrc</a:t>
            </a:r>
            <a:r>
              <a:rPr lang="en-US" sz="1000" dirty="0">
                <a:solidFill>
                  <a:srgbClr val="333333"/>
                </a:solidFill>
                <a:latin typeface="+mj-lt"/>
              </a:rPr>
              <a:t> sentiments with 1 category: surprise, since it’s the only category that wasn’t place as positive or negative in the article, </a:t>
            </a:r>
            <a:r>
              <a:rPr lang="en-US" sz="1000" dirty="0">
                <a:solidFill>
                  <a:srgbClr val="337AB7"/>
                </a:solidFill>
                <a:latin typeface="+mj-lt"/>
                <a:hlinkClick r:id="rId2"/>
              </a:rPr>
              <a:t>NRC Word-Emotion Association Lexicon</a:t>
            </a:r>
            <a:r>
              <a:rPr lang="en-US" sz="1000" dirty="0">
                <a:solidFill>
                  <a:srgbClr val="333333"/>
                </a:solidFill>
                <a:latin typeface="+mj-lt"/>
              </a:rPr>
              <a:t>.</a:t>
            </a:r>
          </a:p>
          <a:p>
            <a:pPr lvl="1"/>
            <a:r>
              <a:rPr lang="en-US" sz="1000" dirty="0">
                <a:solidFill>
                  <a:srgbClr val="333333"/>
                </a:solidFill>
                <a:latin typeface="+mj-lt"/>
              </a:rPr>
              <a:t>The graph is only concentrated by the neutral sentiment, surprise, which shows that it has a Rating range of ~5 to ~9 with some outliers, and a Revenue range of ~0 to ~400 with some outliers.</a:t>
            </a:r>
          </a:p>
          <a:p>
            <a:r>
              <a:rPr lang="en-US" sz="1000" b="1" dirty="0">
                <a:solidFill>
                  <a:srgbClr val="333333"/>
                </a:solidFill>
                <a:latin typeface="+mj-lt"/>
              </a:rPr>
              <a:t>Categorical Sentiment Analysis of Movies</a:t>
            </a:r>
          </a:p>
          <a:p>
            <a:pPr lvl="1"/>
            <a:r>
              <a:rPr lang="en-US" sz="1000" dirty="0">
                <a:solidFill>
                  <a:srgbClr val="333333"/>
                </a:solidFill>
                <a:latin typeface="+mj-lt"/>
              </a:rPr>
              <a:t>The scatterplot shows that the negative </a:t>
            </a:r>
            <a:r>
              <a:rPr lang="en-US" sz="1000" dirty="0" err="1">
                <a:solidFill>
                  <a:srgbClr val="333333"/>
                </a:solidFill>
                <a:latin typeface="+mj-lt"/>
              </a:rPr>
              <a:t>bing</a:t>
            </a:r>
            <a:r>
              <a:rPr lang="en-US" sz="1000" dirty="0">
                <a:solidFill>
                  <a:srgbClr val="333333"/>
                </a:solidFill>
                <a:latin typeface="+mj-lt"/>
              </a:rPr>
              <a:t> sentiment dominates more frequently than positive and neutral </a:t>
            </a:r>
            <a:r>
              <a:rPr lang="en-US" sz="1000" dirty="0" err="1">
                <a:solidFill>
                  <a:srgbClr val="333333"/>
                </a:solidFill>
                <a:latin typeface="+mj-lt"/>
              </a:rPr>
              <a:t>bing</a:t>
            </a:r>
            <a:r>
              <a:rPr lang="en-US" sz="1000" dirty="0">
                <a:solidFill>
                  <a:srgbClr val="333333"/>
                </a:solidFill>
                <a:latin typeface="+mj-lt"/>
              </a:rPr>
              <a:t> sentiment. </a:t>
            </a:r>
          </a:p>
          <a:p>
            <a:pPr lvl="1"/>
            <a:r>
              <a:rPr lang="en-US" sz="1000" dirty="0">
                <a:solidFill>
                  <a:srgbClr val="333333"/>
                </a:solidFill>
                <a:latin typeface="+mj-lt"/>
              </a:rPr>
              <a:t>Not to mention, that the negative sentiment is the most likely sentiment to have a high Revenue and Rating.</a:t>
            </a:r>
          </a:p>
        </p:txBody>
      </p:sp>
      <p:pic>
        <p:nvPicPr>
          <p:cNvPr id="6146" name="Picture 2">
            <a:extLst>
              <a:ext uri="{FF2B5EF4-FFF2-40B4-BE49-F238E27FC236}">
                <a16:creationId xmlns:a16="http://schemas.microsoft.com/office/drawing/2014/main" id="{12406DC3-A581-4FE7-A9E7-AAAC8AD506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0336" y="1911684"/>
            <a:ext cx="2660926" cy="164226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007F2AD-41A0-49A5-8E89-5EC1C9DEAB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09971" y="1911684"/>
            <a:ext cx="2660927" cy="164226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B9FB098-1EB9-4A48-B9EA-312EDA79125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9217" y="3703536"/>
            <a:ext cx="2722045" cy="167998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04AAE153-F38C-4B63-88E1-F5EA769191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09971" y="3637172"/>
            <a:ext cx="2660926" cy="164226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1D1FC331-3C0A-40D9-A928-EEC8D379E9D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0799" y="5383519"/>
            <a:ext cx="2389077" cy="1474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4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293</TotalTime>
  <Words>1391</Words>
  <Application>Microsoft Office PowerPoint</Application>
  <PresentationFormat>Widescreen</PresentationFormat>
  <Paragraphs>88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Helvetica Neue</vt:lpstr>
      <vt:lpstr>Arial</vt:lpstr>
      <vt:lpstr>Calibri</vt:lpstr>
      <vt:lpstr>Wingdings</vt:lpstr>
      <vt:lpstr>Educational subjects 16x9</vt:lpstr>
      <vt:lpstr>Movie Text Mining</vt:lpstr>
      <vt:lpstr>Project Objective</vt:lpstr>
      <vt:lpstr>Tokenization (TD-IDF)</vt:lpstr>
      <vt:lpstr>Topic Modeling</vt:lpstr>
      <vt:lpstr>Topic Modeling</vt:lpstr>
      <vt:lpstr>Sentimental Analysis using Bing Bar Chart</vt:lpstr>
      <vt:lpstr>Sentimental Analysis using Bing Scatter Plots</vt:lpstr>
      <vt:lpstr>Sentimental Analysis using nrc Bar Chart</vt:lpstr>
      <vt:lpstr>Sentimental Analysis using nrc Scatterplot</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Hasegawa, Marie</dc:creator>
  <cp:lastModifiedBy>Hasegawa, Marie</cp:lastModifiedBy>
  <cp:revision>11</cp:revision>
  <dcterms:created xsi:type="dcterms:W3CDTF">2020-12-03T20:43:40Z</dcterms:created>
  <dcterms:modified xsi:type="dcterms:W3CDTF">2020-12-04T01:37:27Z</dcterms:modified>
</cp:coreProperties>
</file>